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65" r:id="rId7"/>
  </p:sldMasterIdLst>
  <p:notesMasterIdLst>
    <p:notesMasterId r:id="rId29"/>
  </p:notesMasterIdLst>
  <p:handoutMasterIdLst>
    <p:handoutMasterId r:id="rId30"/>
  </p:handoutMasterIdLst>
  <p:sldIdLst>
    <p:sldId id="2090650445" r:id="rId8"/>
    <p:sldId id="5002" r:id="rId9"/>
    <p:sldId id="5003" r:id="rId10"/>
    <p:sldId id="2090650446" r:id="rId11"/>
    <p:sldId id="275" r:id="rId12"/>
    <p:sldId id="592" r:id="rId13"/>
    <p:sldId id="593" r:id="rId14"/>
    <p:sldId id="840" r:id="rId15"/>
    <p:sldId id="852" r:id="rId16"/>
    <p:sldId id="497" r:id="rId17"/>
    <p:sldId id="5023" r:id="rId18"/>
    <p:sldId id="596" r:id="rId19"/>
    <p:sldId id="475" r:id="rId20"/>
    <p:sldId id="616" r:id="rId21"/>
    <p:sldId id="2090650441" r:id="rId22"/>
    <p:sldId id="291" r:id="rId23"/>
    <p:sldId id="3736" r:id="rId24"/>
    <p:sldId id="289" r:id="rId25"/>
    <p:sldId id="3724" r:id="rId26"/>
    <p:sldId id="272" r:id="rId27"/>
    <p:sldId id="60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9619"/>
    <a:srgbClr val="D27809"/>
    <a:srgbClr val="0D78C9"/>
    <a:srgbClr val="176DAD"/>
    <a:srgbClr val="024C84"/>
    <a:srgbClr val="993200"/>
    <a:srgbClr val="4D4E44"/>
    <a:srgbClr val="176338"/>
    <a:srgbClr val="0F5D3F"/>
    <a:srgbClr val="ABC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81" autoAdjust="0"/>
    <p:restoredTop sz="82214" autoAdjust="0"/>
  </p:normalViewPr>
  <p:slideViewPr>
    <p:cSldViewPr>
      <p:cViewPr varScale="1">
        <p:scale>
          <a:sx n="63" d="100"/>
          <a:sy n="63" d="100"/>
        </p:scale>
        <p:origin x="464" y="3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80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9/29/2023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9/29/2023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195881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atin typeface="Arial" pitchFamily="34" charset="0"/>
                <a:cs typeface="Arial" pitchFamily="34" charset="0"/>
              </a:rPr>
              <a:t>Example talking points:</a:t>
            </a:r>
          </a:p>
          <a:p>
            <a:pPr marL="291636" indent="-291636">
              <a:buFont typeface="Arial" panose="020B0604020202020204" pitchFamily="34" charset="0"/>
              <a:buChar char="•"/>
            </a:pPr>
            <a:r>
              <a:rPr lang="en-US">
                <a:latin typeface="Arial" pitchFamily="34" charset="0"/>
                <a:cs typeface="Arial" pitchFamily="34" charset="0"/>
              </a:rPr>
              <a:t>MATLAB is very flexible.</a:t>
            </a:r>
          </a:p>
          <a:p>
            <a:pPr marL="291636" indent="-291636">
              <a:buFont typeface="Arial" panose="020B0604020202020204" pitchFamily="34" charset="0"/>
              <a:buChar char="•"/>
            </a:pPr>
            <a:r>
              <a:rPr lang="en-US">
                <a:latin typeface="Arial" pitchFamily="34" charset="0"/>
                <a:cs typeface="Arial" pitchFamily="34" charset="0"/>
              </a:rPr>
              <a:t>You can call code written in other languages from within MATLAB</a:t>
            </a:r>
          </a:p>
          <a:p>
            <a:pPr marL="748836" lvl="1" indent="-291636">
              <a:buFont typeface="Arial" panose="020B0604020202020204" pitchFamily="34" charset="0"/>
              <a:buChar char="•"/>
            </a:pPr>
            <a:r>
              <a:rPr lang="en-US">
                <a:latin typeface="Arial" pitchFamily="34" charset="0"/>
                <a:cs typeface="Arial" pitchFamily="34" charset="0"/>
              </a:rPr>
              <a:t>The C++ interface was updated in R2019a – you can now call C++ libraries directly from MATLAB;</a:t>
            </a:r>
            <a:br>
              <a:rPr lang="en-US">
                <a:latin typeface="Arial" pitchFamily="34" charset="0"/>
                <a:cs typeface="Arial" pitchFamily="34" charset="0"/>
              </a:rPr>
            </a:br>
            <a:r>
              <a:rPr lang="en-US">
                <a:latin typeface="Arial" pitchFamily="34" charset="0"/>
                <a:cs typeface="Arial" pitchFamily="34" charset="0"/>
              </a:rPr>
              <a:t>and in 20b, </a:t>
            </a:r>
            <a:r>
              <a:rPr lang="en-US" sz="1200" b="0" i="0" kern="1200">
                <a:solidFill>
                  <a:schemeClr val="tx1"/>
                </a:solidFill>
                <a:effectLst/>
                <a:latin typeface="+mn-lt"/>
                <a:ea typeface="+mn-ea"/>
                <a:cs typeface="+mn-cs"/>
              </a:rPr>
              <a:t>you can build a MATLAB interface to a C++ library or algorithm from source files that contain complete implementations for the library.</a:t>
            </a:r>
          </a:p>
          <a:p>
            <a:pPr marL="1206036" lvl="2" indent="-291636">
              <a:buFont typeface="Arial" panose="020B0604020202020204" pitchFamily="34" charset="0"/>
              <a:buChar char="•"/>
            </a:pPr>
            <a:r>
              <a:rPr lang="en-US"/>
              <a:t>For R2021a, the C++ interface has added support for:</a:t>
            </a:r>
          </a:p>
          <a:p>
            <a:pPr marL="1663236" lvl="3" indent="-291636">
              <a:buFont typeface="Arial" panose="020B0604020202020204" pitchFamily="34" charset="0"/>
              <a:buChar char="•"/>
            </a:pPr>
            <a:r>
              <a:rPr lang="en-US"/>
              <a:t>Function pointers </a:t>
            </a:r>
          </a:p>
          <a:p>
            <a:pPr marL="1663236" lvl="3" indent="-291636">
              <a:buFont typeface="Arial" panose="020B0604020202020204" pitchFamily="34" charset="0"/>
              <a:buChar char="•"/>
            </a:pPr>
            <a:r>
              <a:rPr lang="en-US"/>
              <a:t>Function and member function templates </a:t>
            </a:r>
          </a:p>
          <a:p>
            <a:pPr marL="1663236" lvl="3" indent="-291636">
              <a:buFont typeface="Arial" panose="020B0604020202020204" pitchFamily="34" charset="0"/>
              <a:buChar char="•"/>
            </a:pPr>
            <a:r>
              <a:rPr lang="en-US"/>
              <a:t>void* as a new type</a:t>
            </a:r>
          </a:p>
          <a:p>
            <a:pPr marL="291636" marR="0" lvl="0" indent="-2916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Arial" pitchFamily="34" charset="0"/>
                <a:cs typeface="Arial" pitchFamily="34" charset="0"/>
              </a:rPr>
              <a:t>You can also call MATLAB from within other languages</a:t>
            </a:r>
          </a:p>
          <a:p>
            <a:pPr marL="291636" indent="-291636">
              <a:buFont typeface="Arial" panose="020B0604020202020204" pitchFamily="34" charset="0"/>
              <a:buChar char="•"/>
            </a:pPr>
            <a:endParaRPr lang="en-US">
              <a:latin typeface="Arial" pitchFamily="34" charset="0"/>
              <a:cs typeface="Arial" pitchFamily="34" charset="0"/>
            </a:endParaRPr>
          </a:p>
          <a:p>
            <a:pPr marL="291636" indent="-291636">
              <a:buFont typeface="Arial" panose="020B0604020202020204" pitchFamily="34" charset="0"/>
              <a:buChar char="•"/>
            </a:pPr>
            <a:r>
              <a:rPr lang="en-US">
                <a:latin typeface="Arial" pitchFamily="34" charset="0"/>
                <a:cs typeface="Arial" pitchFamily="34" charset="0"/>
              </a:rPr>
              <a:t>Active development on deeper support for other languages and easier data marshaling</a:t>
            </a: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1438341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have 3 things I would</a:t>
            </a:r>
            <a:r>
              <a:rPr lang="en-US" baseline="0" dirty="0"/>
              <a:t> like to accomplish.</a:t>
            </a:r>
          </a:p>
          <a:p>
            <a:endParaRPr lang="en-US" baseline="0" dirty="0"/>
          </a:p>
          <a:p>
            <a:pPr marL="228600" indent="-228600">
              <a:buAutoNum type="arabicPeriod"/>
            </a:pPr>
            <a:r>
              <a:rPr lang="en-US" baseline="0" dirty="0"/>
              <a:t>First, I’d like to introduce MATLAB from the lens of a programming language. While MATLAB is primarily known as a tool for engineers and scientists for solving technical problems, it is also a full programming language. To support the MATLAB language, it comes with various development tools to help users use the language to its fullest.</a:t>
            </a:r>
          </a:p>
          <a:p>
            <a:pPr marL="228600" indent="-228600">
              <a:buAutoNum type="arabicPeriod"/>
            </a:pPr>
            <a:r>
              <a:rPr lang="en-US" baseline="0" dirty="0"/>
              <a:t>Through a couple of examples, I’d like to show you how you can make use of these development tools to program effectively in MATLAB.</a:t>
            </a:r>
          </a:p>
          <a:p>
            <a:pPr marL="228600" indent="-228600">
              <a:buAutoNum type="arabicPeriod"/>
            </a:pPr>
            <a:r>
              <a:rPr lang="en-US" baseline="0" dirty="0"/>
              <a:t>Finally, I’d like to demonstrate the wide range of programming styles that MATLAB supports. You can quickly start programming interactively via the command line, start collecting commands together into scripts and functions, and even create full-fledged applications using object-oriented programming.</a:t>
            </a:r>
            <a:endParaRPr lang="en-US" dirty="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3430357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panose="020F0502020204030204" pitchFamily="34" charset="0"/>
                <a:cs typeface="Arial" pitchFamily="34" charset="0"/>
              </a:rPr>
              <a:t>Point out that you won’t have time to cover everything – but they should always know that the release notes in the documentation provide details for everything.  And there are ways to filter the results down to something manageable, specifically by specifying:</a:t>
            </a:r>
          </a:p>
          <a:p>
            <a:pPr marL="174982" marR="0" lvl="0" indent="-17498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Calibri" panose="020F0502020204030204" pitchFamily="34" charset="0"/>
                <a:cs typeface="Arial" pitchFamily="34" charset="0"/>
              </a:rPr>
              <a:t>The documentation category</a:t>
            </a:r>
          </a:p>
          <a:p>
            <a:pPr marL="174982" indent="-174982">
              <a:buFont typeface="Arial" panose="020B0604020202020204" pitchFamily="34" charset="0"/>
              <a:buChar char="•"/>
            </a:pPr>
            <a:r>
              <a:rPr lang="en-US">
                <a:latin typeface="Calibri" panose="020F0502020204030204" pitchFamily="34" charset="0"/>
                <a:cs typeface="Arial" pitchFamily="34" charset="0"/>
              </a:rPr>
              <a:t>The release range of concern</a:t>
            </a:r>
          </a:p>
          <a:p>
            <a:pPr marL="174982" indent="-174982">
              <a:buFont typeface="Arial" panose="020B0604020202020204" pitchFamily="34" charset="0"/>
              <a:buChar char="•"/>
            </a:pPr>
            <a:r>
              <a:rPr lang="en-US">
                <a:latin typeface="Calibri" panose="020F0502020204030204" pitchFamily="34" charset="0"/>
                <a:cs typeface="Arial" pitchFamily="34" charset="0"/>
              </a:rPr>
              <a:t>And/or specific search terms</a:t>
            </a:r>
          </a:p>
          <a:p>
            <a:pPr marL="174982" indent="-174982">
              <a:buFont typeface="Arial" panose="020B0604020202020204" pitchFamily="34" charset="0"/>
              <a:buChar char="•"/>
            </a:pPr>
            <a:endParaRPr lang="en-US">
              <a:latin typeface="Calibri" panose="020F0502020204030204" pitchFamily="34" charset="0"/>
              <a:cs typeface="Arial" pitchFamily="34" charset="0"/>
            </a:endParaRPr>
          </a:p>
          <a:p>
            <a:r>
              <a:rPr lang="en-US">
                <a:latin typeface="Calibri" panose="020F0502020204030204" pitchFamily="34" charset="0"/>
                <a:cs typeface="Arial" pitchFamily="34" charset="0"/>
              </a:rPr>
              <a:t>Note that as long as they have internet access, this provides them with access to the release notes for all releases, even if they’re on an earlier release.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1916682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164936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MathWorks have engineers who:</a:t>
            </a:r>
          </a:p>
          <a:p>
            <a:pPr marL="233309" indent="-233309" defTabSz="933237">
              <a:buFont typeface="+mj-lt"/>
              <a:buAutoNum type="arabicPeriod"/>
              <a:defRPr/>
            </a:pPr>
            <a:r>
              <a:rPr lang="en-US"/>
              <a:t>Enable </a:t>
            </a:r>
            <a:r>
              <a:rPr lang="en-US" b="0"/>
              <a:t>you</a:t>
            </a:r>
            <a:r>
              <a:rPr lang="en-US" b="1"/>
              <a:t> </a:t>
            </a:r>
            <a:r>
              <a:rPr lang="en-US" b="0"/>
              <a:t>to</a:t>
            </a:r>
            <a:r>
              <a:rPr lang="en-US" b="1"/>
              <a:t> </a:t>
            </a:r>
            <a:r>
              <a:rPr lang="en-US"/>
              <a:t>easily onboard new hires from different industries or new college graduates</a:t>
            </a:r>
          </a:p>
          <a:p>
            <a:pPr marL="233309" indent="-233309">
              <a:buFont typeface="+mj-lt"/>
              <a:buAutoNum type="arabicPeriod"/>
            </a:pPr>
            <a:r>
              <a:rPr lang="en-US"/>
              <a:t>Provide hands on sessions to demonstrate a variety of technical concepts</a:t>
            </a:r>
          </a:p>
          <a:p>
            <a:pPr marL="233309" indent="-233309">
              <a:buFont typeface="+mj-lt"/>
              <a:buAutoNum type="arabicPeriod"/>
            </a:pPr>
            <a:r>
              <a:rPr lang="en-US"/>
              <a:t>Work with you and your data to guide you through how deep learning could unlock value within your organization</a:t>
            </a:r>
          </a:p>
          <a:p>
            <a:pPr marL="233309" marR="0" lvl="0" indent="-233309" algn="l" defTabSz="914400" rtl="0" eaLnBrk="1" fontAlgn="auto" latinLnBrk="0" hangingPunct="1">
              <a:lnSpc>
                <a:spcPct val="100000"/>
              </a:lnSpc>
              <a:spcBef>
                <a:spcPts val="0"/>
              </a:spcBef>
              <a:spcAft>
                <a:spcPts val="0"/>
              </a:spcAft>
              <a:buClrTx/>
              <a:buSzTx/>
              <a:buFont typeface="+mj-lt"/>
              <a:buAutoNum type="arabicPeriod"/>
              <a:tabLst/>
              <a:defRPr/>
            </a:pPr>
            <a:r>
              <a:rPr lang="en-AU"/>
              <a:t>Customize services based on your needs to optimize your investment and ensure your success</a:t>
            </a:r>
            <a:r>
              <a:rPr lang="en-US"/>
              <a:t>.</a:t>
            </a:r>
          </a:p>
          <a:p>
            <a:pPr marL="233309" indent="-233309" defTabSz="933237">
              <a:buFont typeface="+mj-lt"/>
              <a:buAutoNum type="arabicPeriod"/>
              <a:defRPr/>
            </a:pPr>
            <a:r>
              <a:rPr lang="en-US"/>
              <a:t>Take your critical feedback so they can provide you with the fastest, most productive engineering platform available </a:t>
            </a:r>
          </a:p>
          <a:p>
            <a:pPr marL="233309" indent="-233309" defTabSz="933237">
              <a:buFont typeface="+mj-lt"/>
              <a:buAutoNum type="arabicPeriod"/>
              <a:defRPr/>
            </a:pPr>
            <a:endParaRPr lang="en-US"/>
          </a:p>
          <a:p>
            <a:pPr defTabSz="933237">
              <a:defRPr/>
            </a:pPr>
            <a:r>
              <a:rPr lang="en-US"/>
              <a:t>Please let us know if you’re interested in engaging with us further on any of these options.</a:t>
            </a:r>
          </a:p>
          <a:p>
            <a:pPr marL="233309" indent="-233309">
              <a:buFont typeface="+mj-lt"/>
              <a:buAutoNum type="arabicPeriod"/>
            </a:pPr>
            <a:endParaRPr lang="en-US"/>
          </a:p>
          <a:p>
            <a:endParaRPr lang="en-AU"/>
          </a:p>
        </p:txBody>
      </p:sp>
      <p:sp>
        <p:nvSpPr>
          <p:cNvPr id="4" name="Slide Number Placeholder 3"/>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147884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18</a:t>
            </a:fld>
            <a:endParaRPr lang="en-US">
              <a:latin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normAutofit fontScale="92500"/>
          </a:bodyPr>
          <a:lstStyle/>
          <a:p>
            <a:pPr eaLnBrk="1" hangingPunct="1"/>
            <a:r>
              <a:rPr lang="en-US" b="1" dirty="0">
                <a:latin typeface="Times"/>
              </a:rPr>
              <a:t>Use</a:t>
            </a:r>
            <a:r>
              <a:rPr lang="en-US" dirty="0">
                <a:latin typeface="Times"/>
              </a:rPr>
              <a:t>: After any introductory MATLAB demo.</a:t>
            </a:r>
          </a:p>
          <a:p>
            <a:pPr eaLnBrk="1" hangingPunct="1"/>
            <a:endParaRPr lang="en-US" dirty="0">
              <a:latin typeface="Times"/>
            </a:endParaRPr>
          </a:p>
          <a:p>
            <a:pPr eaLnBrk="1" hangingPunct="1"/>
            <a:r>
              <a:rPr lang="en-US" b="1" dirty="0">
                <a:latin typeface="Times"/>
              </a:rPr>
              <a:t>Target audience</a:t>
            </a:r>
            <a:r>
              <a:rPr lang="en-US" dirty="0">
                <a:latin typeface="Times"/>
              </a:rPr>
              <a:t>: all new users (including those who “used MATLAB 14 years ago in grad school”). Emphasis on Excel users; data analysts (but still very useful for programmers/algorithm developers/</a:t>
            </a:r>
            <a:r>
              <a:rPr lang="en-US" dirty="0" err="1">
                <a:latin typeface="Times"/>
              </a:rPr>
              <a:t>modellers</a:t>
            </a:r>
            <a:r>
              <a:rPr lang="en-US" dirty="0">
                <a:latin typeface="Times"/>
              </a:rPr>
              <a:t>). Useful for CDA people who need MATLAB basis, but is probably more than they need; commonly trimmed and combined with Simulink to make a custom onsite training.</a:t>
            </a:r>
          </a:p>
          <a:p>
            <a:pPr eaLnBrk="1" hangingPunct="1"/>
            <a:endParaRPr lang="en-US" dirty="0">
              <a:latin typeface="Times"/>
            </a:endParaRPr>
          </a:p>
          <a:p>
            <a:pPr eaLnBrk="1" hangingPunct="1"/>
            <a:r>
              <a:rPr lang="en-US" b="1" dirty="0">
                <a:latin typeface="Times"/>
              </a:rPr>
              <a:t>What is in</a:t>
            </a:r>
            <a:r>
              <a:rPr lang="en-US" dirty="0">
                <a:latin typeface="Times"/>
              </a:rPr>
              <a:t>: Basics of MATLAB environment and language. Scripts &amp; functions. Logic. Basic data analysis workflow (import, preprocess, compute &amp; visualize).</a:t>
            </a:r>
          </a:p>
          <a:p>
            <a:pPr eaLnBrk="1" hangingPunct="1"/>
            <a:endParaRPr lang="en-US" dirty="0">
              <a:latin typeface="Times"/>
            </a:endParaRPr>
          </a:p>
          <a:p>
            <a:r>
              <a:rPr lang="en-US" b="1" dirty="0">
                <a:latin typeface="Times"/>
              </a:rPr>
              <a:t>What is not</a:t>
            </a:r>
            <a:r>
              <a:rPr lang="en-US" dirty="0">
                <a:latin typeface="Times"/>
              </a:rPr>
              <a:t>: sophisticated import (</a:t>
            </a:r>
            <a:r>
              <a:rPr lang="en-US" dirty="0" err="1">
                <a:latin typeface="Times"/>
              </a:rPr>
              <a:t>textscan</a:t>
            </a:r>
            <a:r>
              <a:rPr lang="en-US" dirty="0">
                <a:latin typeface="Times"/>
              </a:rPr>
              <a:t>), customized graphics [see MATLAB for Data Processing and Visualization]; serious programming stuff [see MATLAB Programming Techniques]; any applications with other toolboxes [see a bunch of other courses]; application building [see Building Interactive Applications with MATLAB for interface stuff and basic standalone deployment], deployment, code gen, or interfacing with other languages [see a bunch of other courses].</a:t>
            </a:r>
          </a:p>
          <a:p>
            <a:endParaRPr lang="en-US" dirty="0">
              <a:latin typeface="Times"/>
            </a:endParaRPr>
          </a:p>
          <a:p>
            <a:r>
              <a:rPr lang="en-US" b="1" dirty="0">
                <a:latin typeface="Times"/>
              </a:rPr>
              <a:t>Prerequisites/level</a:t>
            </a:r>
            <a:r>
              <a:rPr lang="en-US" dirty="0">
                <a:latin typeface="Times"/>
              </a:rPr>
              <a:t>: Beginner level. No </a:t>
            </a:r>
            <a:r>
              <a:rPr lang="en-US" dirty="0" err="1">
                <a:latin typeface="Times"/>
              </a:rPr>
              <a:t>prereqs</a:t>
            </a:r>
            <a:r>
              <a:rPr lang="en-US" dirty="0">
                <a:latin typeface="Times"/>
              </a:rPr>
              <a:t>.</a:t>
            </a:r>
          </a:p>
          <a:p>
            <a:endParaRPr lang="en-US" dirty="0">
              <a:latin typeface="Times"/>
            </a:endParaRPr>
          </a:p>
          <a:p>
            <a:r>
              <a:rPr lang="en-US" b="1" dirty="0">
                <a:latin typeface="Times"/>
              </a:rPr>
              <a:t>Course details</a:t>
            </a:r>
            <a:r>
              <a:rPr lang="en-US" dirty="0">
                <a:latin typeface="Times"/>
              </a:rPr>
              <a:t>: 3 days. Public or onsite. In person, online live, online self-paced.</a:t>
            </a:r>
          </a:p>
          <a:p>
            <a:endParaRPr lang="en-US" dirty="0">
              <a:latin typeface="Times"/>
            </a:endParaRPr>
          </a:p>
          <a:p>
            <a:r>
              <a:rPr lang="en-US" b="1" dirty="0">
                <a:latin typeface="Times"/>
              </a:rPr>
              <a:t>Note</a:t>
            </a:r>
            <a:r>
              <a:rPr lang="en-US" dirty="0">
                <a:latin typeface="Times"/>
              </a:rPr>
              <a:t>: There are also automotive- and aerospace-specific variants. (Same concepts but different exercises [don’t need to reveal that to customers]) Can use this to persuade the obstinate.</a:t>
            </a:r>
          </a:p>
          <a:p>
            <a:pPr eaLnBrk="1" hangingPunct="1"/>
            <a:endParaRPr lang="en-US" dirty="0">
              <a:latin typeface="Times"/>
            </a:endParaRPr>
          </a:p>
          <a:p>
            <a:pPr eaLnBrk="1" hangingPunct="1"/>
            <a:endParaRPr lang="en-US" dirty="0">
              <a:latin typeface="Times"/>
            </a:endParaRPr>
          </a:p>
        </p:txBody>
      </p:sp>
    </p:spTree>
    <p:extLst>
      <p:ext uri="{BB962C8B-B14F-4D97-AF65-F5344CB8AC3E}">
        <p14:creationId xmlns:p14="http://schemas.microsoft.com/office/powerpoint/2010/main" val="2699432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0A9B0FBD-DD10-4A2D-B7A6-871CBD2B12FC}" type="slidenum">
              <a:rPr lang="en-US"/>
              <a:pPr/>
              <a:t>21</a:t>
            </a:fld>
            <a:endParaRPr lang="en-US"/>
          </a:p>
        </p:txBody>
      </p:sp>
      <p:sp>
        <p:nvSpPr>
          <p:cNvPr id="175106" name="Rectangle 2"/>
          <p:cNvSpPr>
            <a:spLocks noGrp="1" noRot="1" noChangeAspect="1" noChangeArrowheads="1" noTextEdit="1"/>
          </p:cNvSpPr>
          <p:nvPr>
            <p:ph type="sldImg"/>
          </p:nvPr>
        </p:nvSpPr>
        <p:spPr>
          <a:xfrm>
            <a:off x="382588" y="685800"/>
            <a:ext cx="6094412" cy="3429000"/>
          </a:xfrm>
          <a:ln/>
        </p:spPr>
      </p:sp>
      <p:sp>
        <p:nvSpPr>
          <p:cNvPr id="175107" name="Rectangle 3"/>
          <p:cNvSpPr>
            <a:spLocks noGrp="1" noChangeArrowheads="1"/>
          </p:cNvSpPr>
          <p:nvPr>
            <p:ph type="body" idx="1"/>
          </p:nvPr>
        </p:nvSpPr>
        <p:spPr>
          <a:xfrm>
            <a:off x="916257" y="4343713"/>
            <a:ext cx="5025486" cy="4113862"/>
          </a:xfrm>
        </p:spPr>
        <p:txBody>
          <a:bodyPr/>
          <a:lstStyle/>
          <a:p>
            <a:r>
              <a:rPr lang="en-US" dirty="0"/>
              <a:t>If you are doing any type of testing or analysis, eventually you will have a need to share your results.  The majority of the time this will be with others outside of MATLAB.  With core MATLAB, you can copy-paste figures into other applications, or write scripts to automatically export many figures at once.  You can also import and export standard or custom files.</a:t>
            </a:r>
          </a:p>
          <a:p>
            <a:endParaRPr lang="en-US" dirty="0"/>
          </a:p>
          <a:p>
            <a:r>
              <a:rPr lang="en-US" dirty="0"/>
              <a:t>There are also few products which extend the ability to share your work beyond MATLAB’s core capabilities.  The Database Toolbox allows MATLAB to exchange data with ODBC and JDBC compliant databases, and the report generator will embed your MATLAB work into HTML, Word, or PDF documents. </a:t>
            </a:r>
          </a:p>
          <a:p>
            <a:endParaRPr lang="en-US" dirty="0"/>
          </a:p>
          <a:p>
            <a:r>
              <a:rPr lang="en-US" dirty="0"/>
              <a:t>All these capabilities can be integrated right into your Test and Measurement Application.  We will soon see a example of this.</a:t>
            </a:r>
          </a:p>
        </p:txBody>
      </p:sp>
    </p:spTree>
    <p:extLst>
      <p:ext uri="{BB962C8B-B14F-4D97-AF65-F5344CB8AC3E}">
        <p14:creationId xmlns:p14="http://schemas.microsoft.com/office/powerpoint/2010/main" val="267915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344210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5</a:t>
            </a:fld>
            <a:endParaRPr lang="en-US">
              <a:latin typeface="Arial" pitchFamily="34" charset="0"/>
            </a:endParaRPr>
          </a:p>
        </p:txBody>
      </p:sp>
      <p:sp>
        <p:nvSpPr>
          <p:cNvPr id="49155" name="Rectangle 2"/>
          <p:cNvSpPr>
            <a:spLocks noGrp="1" noRot="1" noChangeAspect="1" noChangeArrowheads="1" noTextEdit="1"/>
          </p:cNvSpPr>
          <p:nvPr>
            <p:ph type="sldImg"/>
          </p:nvPr>
        </p:nvSpPr>
        <p:spPr>
          <a:xfrm>
            <a:off x="381000" y="685800"/>
            <a:ext cx="6096000" cy="3429000"/>
          </a:xfrm>
          <a:ln/>
        </p:spPr>
      </p:sp>
      <p:sp>
        <p:nvSpPr>
          <p:cNvPr id="49156" name="Rectangle 3"/>
          <p:cNvSpPr>
            <a:spLocks noGrp="1" noChangeArrowheads="1"/>
          </p:cNvSpPr>
          <p:nvPr>
            <p:ph type="body" idx="1"/>
          </p:nvPr>
        </p:nvSpPr>
        <p:spPr>
          <a:noFill/>
          <a:ln/>
        </p:spPr>
        <p:txBody>
          <a:bodyPr/>
          <a:lstStyle/>
          <a:p>
            <a:pPr eaLnBrk="1" hangingPunct="1"/>
            <a:endParaRPr lang="en-US">
              <a:latin typeface="Times"/>
            </a:endParaRPr>
          </a:p>
        </p:txBody>
      </p:sp>
    </p:spTree>
    <p:extLst>
      <p:ext uri="{BB962C8B-B14F-4D97-AF65-F5344CB8AC3E}">
        <p14:creationId xmlns:p14="http://schemas.microsoft.com/office/powerpoint/2010/main" val="379049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7</a:t>
            </a:fld>
            <a:endParaRPr lang="en-US">
              <a:latin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Times"/>
            </a:endParaRPr>
          </a:p>
        </p:txBody>
      </p:sp>
    </p:spTree>
    <p:extLst>
      <p:ext uri="{BB962C8B-B14F-4D97-AF65-F5344CB8AC3E}">
        <p14:creationId xmlns:p14="http://schemas.microsoft.com/office/powerpoint/2010/main" val="173936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Detects data types automatically – gives you a preview, with options to modify</a:t>
            </a:r>
          </a:p>
          <a:p>
            <a:pPr lvl="1"/>
            <a:r>
              <a:rPr lang="en-US"/>
              <a:t>This can tee up “</a:t>
            </a:r>
            <a:r>
              <a:rPr lang="en-US" err="1"/>
              <a:t>detectImportOptions</a:t>
            </a:r>
            <a:r>
              <a:rPr lang="en-US"/>
              <a:t>”</a:t>
            </a:r>
          </a:p>
          <a:p>
            <a:pPr lvl="2"/>
            <a:r>
              <a:rPr lang="en-US"/>
              <a:t>It’s for more explicit control</a:t>
            </a:r>
          </a:p>
          <a:p>
            <a:pPr lvl="2"/>
            <a:r>
              <a:rPr lang="en-US"/>
              <a:t>Then you can use those options with datastores</a:t>
            </a:r>
          </a:p>
          <a:p>
            <a:pPr lvl="2"/>
            <a:r>
              <a:rPr lang="en-US"/>
              <a:t>Import tool runs that function, and returns an object (e.g., </a:t>
            </a:r>
            <a:r>
              <a:rPr lang="en-US" err="1"/>
              <a:t>spreadsheetImportOption</a:t>
            </a:r>
            <a:r>
              <a:rPr lang="en-US"/>
              <a:t> object)</a:t>
            </a:r>
          </a:p>
          <a:p>
            <a:r>
              <a:rPr lang="en-US"/>
              <a:t>Generates code for you</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429164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000"/>
              <a:t>Starting in R2019a, you can use projects in MATLAB to organize, manage, and share your code.  This functionality is just like Simulink projects.</a:t>
            </a:r>
          </a:p>
          <a:p>
            <a:endParaRPr lang="en-US" sz="2000"/>
          </a:p>
          <a:p>
            <a:pPr marL="342900" indent="-342900">
              <a:buFontTx/>
              <a:buChar char="-"/>
            </a:pPr>
            <a:r>
              <a:rPr lang="en-US" sz="2000"/>
              <a:t>Configure your environment</a:t>
            </a:r>
          </a:p>
          <a:p>
            <a:pPr marL="800100" lvl="1" indent="-342900">
              <a:buFontTx/>
              <a:buChar char="-"/>
            </a:pPr>
            <a:r>
              <a:rPr lang="en-US" sz="1800"/>
              <a:t>Set and manage project paths across teams</a:t>
            </a:r>
          </a:p>
          <a:p>
            <a:pPr marL="800100" lvl="1" indent="-342900">
              <a:buFontTx/>
              <a:buChar char="-"/>
            </a:pPr>
            <a:r>
              <a:rPr lang="en-US" sz="1800"/>
              <a:t>Automate tasks (like startup/shutdown scripts), processes, and file management</a:t>
            </a:r>
          </a:p>
          <a:p>
            <a:pPr lvl="2"/>
            <a:endParaRPr lang="en-US" sz="1200"/>
          </a:p>
          <a:p>
            <a:pPr marL="342900" indent="-342900">
              <a:buFontTx/>
              <a:buChar char="-"/>
            </a:pPr>
            <a:r>
              <a:rPr lang="en-US" sz="2000"/>
              <a:t>Analyze dependencies and the impact of file changes</a:t>
            </a:r>
          </a:p>
          <a:p>
            <a:pPr marL="342900" indent="-342900">
              <a:buFontTx/>
              <a:buChar char="-"/>
            </a:pPr>
            <a:endParaRPr lang="en-US" sz="2000"/>
          </a:p>
          <a:p>
            <a:pPr marL="342900" indent="-342900">
              <a:buFontTx/>
              <a:buChar char="-"/>
            </a:pPr>
            <a:r>
              <a:rPr lang="en-US" sz="1400"/>
              <a:t>Track and control changes using built-in integration with Git and</a:t>
            </a:r>
            <a:br>
              <a:rPr lang="en-US" sz="1400"/>
            </a:br>
            <a:r>
              <a:rPr lang="en-US" sz="1400"/>
              <a:t>Subversion (SVN), or use external source control tools</a:t>
            </a:r>
          </a:p>
          <a:p>
            <a:pPr marL="342900" indent="-342900">
              <a:buFontTx/>
              <a:buChar char="-"/>
            </a:pPr>
            <a:endParaRPr lang="en-US" sz="1400"/>
          </a:p>
          <a:p>
            <a:pPr marL="342900" indent="-342900">
              <a:buFontTx/>
              <a:buChar char="-"/>
            </a:pPr>
            <a:r>
              <a:rPr lang="en-US" sz="2000"/>
              <a:t>Package and share projects with others</a:t>
            </a:r>
          </a:p>
          <a:p>
            <a:pPr lvl="2"/>
            <a:endParaRPr lang="en-US" sz="1200"/>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735853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defTabSz="933237">
              <a:defRPr/>
            </a:pPr>
            <a:r>
              <a:rPr lang="en-US"/>
              <a:t>Use this slide to introduce/define the Live Editor; explain that it was first introduced in R2016a, and we have been actively investing in it, with updates each release since.</a:t>
            </a:r>
          </a:p>
          <a:p>
            <a:pPr defTabSz="933237">
              <a:defRPr/>
            </a:pPr>
            <a:endParaRPr lang="en-US"/>
          </a:p>
          <a:p>
            <a:pPr defTabSz="933237">
              <a:defRPr/>
            </a:pPr>
            <a:r>
              <a:rPr lang="en-US"/>
              <a:t>DEMO:  Show the Calculus</a:t>
            </a:r>
            <a:r>
              <a:rPr lang="en-US" baseline="0"/>
              <a:t> demo, or a Live Script of your choice.</a:t>
            </a:r>
          </a:p>
          <a:p>
            <a:pPr defTabSz="933237">
              <a:defRPr/>
            </a:pPr>
            <a:endParaRPr lang="en-US" baseline="0"/>
          </a:p>
          <a:p>
            <a:pPr defTabSz="933237">
              <a:defRPr/>
            </a:pPr>
            <a:r>
              <a:rPr lang="en-US" baseline="0"/>
              <a:t>Key new features by release are included here:</a:t>
            </a:r>
          </a:p>
          <a:p>
            <a:pPr marL="0" indent="0" defTabSz="933237">
              <a:buFont typeface="Arial" panose="020B0604020202020204" pitchFamily="34" charset="0"/>
              <a:buNone/>
              <a:defRPr/>
            </a:pPr>
            <a:r>
              <a:rPr lang="en-US" b="1" baseline="0">
                <a:solidFill>
                  <a:srgbClr val="FF0000"/>
                </a:solidFill>
              </a:rPr>
              <a:t>21a</a:t>
            </a:r>
          </a:p>
          <a:p>
            <a:pPr marL="171450" indent="-171450" defTabSz="933237">
              <a:buFont typeface="Arial" panose="020B0604020202020204" pitchFamily="34" charset="0"/>
              <a:buChar char="•"/>
              <a:defRPr/>
            </a:pPr>
            <a:r>
              <a:rPr lang="en-US" b="0" baseline="0">
                <a:solidFill>
                  <a:srgbClr val="FF0000"/>
                </a:solidFill>
              </a:rPr>
              <a:t>Create dynamic controls in live scripts by linking variables to drop-down items and slider values</a:t>
            </a:r>
          </a:p>
          <a:p>
            <a:pPr marL="171450" indent="-171450" defTabSz="933237">
              <a:buFont typeface="Arial" panose="020B0604020202020204" pitchFamily="34" charset="0"/>
              <a:buChar char="•"/>
              <a:defRPr/>
            </a:pPr>
            <a:r>
              <a:rPr lang="en-US" b="0" baseline="0">
                <a:solidFill>
                  <a:srgbClr val="FF0000"/>
                </a:solidFill>
              </a:rPr>
              <a:t>Change the name, style, size, and color of fonts programmatically using settings</a:t>
            </a:r>
          </a:p>
          <a:p>
            <a:pPr marL="171450" indent="-171450" defTabSz="933237">
              <a:buFont typeface="Arial" panose="020B0604020202020204" pitchFamily="34" charset="0"/>
              <a:buChar char="•"/>
              <a:defRPr/>
            </a:pPr>
            <a:r>
              <a:rPr lang="en-US" b="0" baseline="0">
                <a:solidFill>
                  <a:srgbClr val="FF0000"/>
                </a:solidFill>
              </a:rPr>
              <a:t>Navigate quickly between lines with bookmarks</a:t>
            </a:r>
          </a:p>
          <a:p>
            <a:pPr marL="171450" indent="-171450" defTabSz="933237">
              <a:buFont typeface="Arial" panose="020B0604020202020204" pitchFamily="34" charset="0"/>
              <a:buChar char="•"/>
              <a:defRPr/>
            </a:pPr>
            <a:r>
              <a:rPr lang="en-US" b="0" baseline="0">
                <a:solidFill>
                  <a:srgbClr val="FF0000"/>
                </a:solidFill>
              </a:rPr>
              <a:t>Live Editor Animation Playback Controls: Interactive interface to control animations</a:t>
            </a:r>
          </a:p>
          <a:p>
            <a:pPr marL="171450" indent="-171450" defTabSz="933237">
              <a:buFont typeface="Arial" panose="020B0604020202020204" pitchFamily="34" charset="0"/>
              <a:buChar char="•"/>
              <a:defRPr/>
            </a:pPr>
            <a:r>
              <a:rPr lang="en-US" b="0" baseline="0">
                <a:solidFill>
                  <a:srgbClr val="FF0000"/>
                </a:solidFill>
              </a:rPr>
              <a:t>Live Editor Performance: Improved performance when saving large live scripts or functions</a:t>
            </a:r>
          </a:p>
          <a:p>
            <a:pPr marL="0" indent="0" defTabSz="933237">
              <a:buFont typeface="Arial" panose="020B0604020202020204" pitchFamily="34" charset="0"/>
              <a:buNone/>
              <a:defRPr/>
            </a:pPr>
            <a:r>
              <a:rPr lang="en-US" b="1" baseline="0">
                <a:solidFill>
                  <a:srgbClr val="FF0000"/>
                </a:solidFill>
              </a:rPr>
              <a:t>20b</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Create, edit, and run live scripts in MATLAB Mobile on iPhone and iPad</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Use a live script hyperlink to open another live script</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Batch export all live scripts and live functions in a folder to PDF, HTML, LaTeX, or Word</a:t>
            </a:r>
          </a:p>
          <a:p>
            <a:pPr marL="171450" indent="-171450" defTabSz="933237">
              <a:buFont typeface="Arial" panose="020B0604020202020204" pitchFamily="34" charset="0"/>
              <a:buChar char="•"/>
              <a:defRPr/>
            </a:pPr>
            <a:r>
              <a:rPr lang="en-US" sz="1200" b="0" i="0" u="none" strike="noStrike" kern="1200">
                <a:solidFill>
                  <a:schemeClr val="tx1"/>
                </a:solidFill>
                <a:effectLst/>
                <a:latin typeface="+mn-lt"/>
                <a:ea typeface="+mn-ea"/>
                <a:cs typeface="+mn-cs"/>
              </a:rPr>
              <a:t>Specify the size of images and add alt text for use with screen readers</a:t>
            </a:r>
            <a:r>
              <a:rPr lang="en-US"/>
              <a:t> </a:t>
            </a:r>
            <a:endParaRPr lang="en-US" b="1" baseline="0">
              <a:solidFill>
                <a:srgbClr val="FF0000"/>
              </a:solidFill>
            </a:endParaRPr>
          </a:p>
          <a:p>
            <a:pPr marL="0" indent="0" defTabSz="933237">
              <a:buFont typeface="Arial" panose="020B0604020202020204" pitchFamily="34" charset="0"/>
              <a:buNone/>
              <a:defRPr/>
            </a:pPr>
            <a:r>
              <a:rPr lang="en-US" b="1" baseline="0">
                <a:solidFill>
                  <a:srgbClr val="FF0000"/>
                </a:solidFill>
              </a:rPr>
              <a:t>20a</a:t>
            </a:r>
          </a:p>
          <a:p>
            <a:pPr marL="171450" indent="-171450" defTabSz="933237">
              <a:buFont typeface="Arial" panose="020B0604020202020204" pitchFamily="34" charset="0"/>
              <a:buChar char="•"/>
              <a:defRPr/>
            </a:pPr>
            <a:r>
              <a:rPr lang="en-US" b="1" baseline="0">
                <a:solidFill>
                  <a:srgbClr val="FF0000"/>
                </a:solidFill>
              </a:rPr>
              <a:t>There is improved performance when running loops and animating plots in live scripts</a:t>
            </a:r>
          </a:p>
          <a:p>
            <a:pPr marL="171450" indent="-171450" defTabSz="933237">
              <a:buFont typeface="Arial" panose="020B0604020202020204" pitchFamily="34" charset="0"/>
              <a:buChar char="•"/>
              <a:defRPr/>
            </a:pPr>
            <a:r>
              <a:rPr lang="en-US" b="1" baseline="0">
                <a:solidFill>
                  <a:srgbClr val="FF0000"/>
                </a:solidFill>
              </a:rPr>
              <a:t>Additionally, the overall stability is improved for long-running sessions</a:t>
            </a:r>
          </a:p>
          <a:p>
            <a:pPr marL="0" indent="0" defTabSz="933237">
              <a:buFont typeface="Arial" panose="020B0604020202020204" pitchFamily="34" charset="0"/>
              <a:buNone/>
              <a:defRPr/>
            </a:pPr>
            <a:r>
              <a:rPr lang="en-US" b="1" baseline="0">
                <a:solidFill>
                  <a:srgbClr val="FF0000"/>
                </a:solidFill>
              </a:rPr>
              <a:t>19b</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Live Editor Tasks are apps that can be included in scripts; use them to interactively explore parameters and options, preview results based on those parameters and options, and  automatically generate the corresponding MATLAB code.  19b focus is primarily on preprocessing tasks in MATLAB, but there are also a few in the controls area.</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Animate plots option no longer requires environment variable setting</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Customize figure format as well as document paper size, orientation, and margins when exporting</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0000"/>
                </a:solidFill>
                <a:effectLst/>
                <a:uLnTx/>
                <a:uFillTx/>
                <a:latin typeface="+mn-lt"/>
                <a:ea typeface="+mn-ea"/>
                <a:cs typeface="+mn-cs"/>
              </a:rPr>
              <a:t>Add Chinese, Japanese, and Korean characters on Windows and macOS Platforms</a:t>
            </a:r>
          </a:p>
          <a:p>
            <a:pPr marL="0" indent="0" defTabSz="933237">
              <a:buFont typeface="Arial" panose="020B0604020202020204" pitchFamily="34" charset="0"/>
              <a:buNone/>
              <a:defRPr/>
            </a:pPr>
            <a:r>
              <a:rPr lang="en-US" baseline="0"/>
              <a:t>19a</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Interactive controls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3 new ones – check boxes, edit fields, and buttons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Ability to specify what code gets run when a control value changes</a:t>
            </a:r>
          </a:p>
          <a:p>
            <a:pPr marL="632182" marR="0" lvl="1"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Ability to hide code when sharing and exporting live scripts with interactive controls</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Save as Microsoft Word documents</a:t>
            </a:r>
          </a:p>
          <a:p>
            <a:pPr marL="174982" marR="0" lvl="0" indent="-174982" algn="l" defTabSz="9332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Enable animations in plots</a:t>
            </a:r>
          </a:p>
          <a:p>
            <a:pPr defTabSz="933237">
              <a:defRPr/>
            </a:pPr>
            <a:r>
              <a:rPr lang="en-US" baseline="0"/>
              <a:t>18b</a:t>
            </a:r>
          </a:p>
          <a:p>
            <a:pPr marL="174982" indent="-174982" defTabSz="933237">
              <a:buFont typeface="Arial" panose="020B0604020202020204" pitchFamily="34" charset="0"/>
              <a:buChar char="•"/>
              <a:defRPr/>
            </a:pPr>
            <a:r>
              <a:rPr lang="en-US" baseline="0"/>
              <a:t>Use additional subheading styles (Heading 2, Heading 3)</a:t>
            </a:r>
          </a:p>
          <a:p>
            <a:pPr marL="174982" indent="-174982" defTabSz="933237">
              <a:buFont typeface="Arial" panose="020B0604020202020204" pitchFamily="34" charset="0"/>
              <a:buChar char="•"/>
              <a:defRPr/>
            </a:pPr>
            <a:r>
              <a:rPr lang="en-US" baseline="0"/>
              <a:t>Add internal hyperlinks to navigate within a live script</a:t>
            </a:r>
          </a:p>
          <a:p>
            <a:pPr marL="174982" indent="-174982" defTabSz="933237">
              <a:buFont typeface="Arial" panose="020B0604020202020204" pitchFamily="34" charset="0"/>
              <a:buChar char="•"/>
              <a:defRPr/>
            </a:pPr>
            <a:r>
              <a:rPr lang="en-US" baseline="0"/>
              <a:t>Filter table output interactively – then automatically generate MATLAB code to update the script</a:t>
            </a:r>
          </a:p>
          <a:p>
            <a:pPr defTabSz="933237">
              <a:defRPr/>
            </a:pPr>
            <a:r>
              <a:rPr lang="en-US" baseline="0"/>
              <a:t>18a</a:t>
            </a:r>
          </a:p>
          <a:p>
            <a:pPr marL="174982" indent="-174982" defTabSz="933237">
              <a:buFont typeface="Arial" panose="020B0604020202020204" pitchFamily="34" charset="0"/>
              <a:buChar char="•"/>
              <a:defRPr/>
            </a:pPr>
            <a:r>
              <a:rPr lang="en-US" baseline="0"/>
              <a:t>Debug functions and scripts</a:t>
            </a:r>
          </a:p>
          <a:p>
            <a:pPr marL="174982" indent="-174982" defTabSz="933237">
              <a:buFont typeface="Arial" panose="020B0604020202020204" pitchFamily="34" charset="0"/>
              <a:buChar char="•"/>
              <a:defRPr/>
            </a:pPr>
            <a:r>
              <a:rPr lang="en-US" baseline="0"/>
              <a:t>Use interactive controls to modify values in a script</a:t>
            </a:r>
          </a:p>
          <a:p>
            <a:pPr defTabSz="933237">
              <a:defRPr/>
            </a:pPr>
            <a:r>
              <a:rPr lang="en-US" baseline="0"/>
              <a:t>17b</a:t>
            </a:r>
          </a:p>
          <a:p>
            <a:pPr marL="174982" indent="-174982" defTabSz="933237">
              <a:buFont typeface="Arial" panose="020B0604020202020204" pitchFamily="34" charset="0"/>
              <a:buChar char="•"/>
              <a:defRPr/>
            </a:pPr>
            <a:r>
              <a:rPr lang="en-US" baseline="0"/>
              <a:t>Context-aware coding guides</a:t>
            </a:r>
          </a:p>
          <a:p>
            <a:pPr marL="174982" indent="-174982" defTabSz="933237">
              <a:buFont typeface="Arial" panose="020B0604020202020204" pitchFamily="34" charset="0"/>
              <a:buChar char="•"/>
              <a:defRPr/>
            </a:pPr>
            <a:r>
              <a:rPr lang="en-US" baseline="0"/>
              <a:t>Save directly to PDF, HTML, and LaTeX</a:t>
            </a:r>
          </a:p>
          <a:p>
            <a:pPr marL="0" indent="0" defTabSz="933237">
              <a:buFont typeface="Arial" panose="020B0604020202020204" pitchFamily="34" charset="0"/>
              <a:buNone/>
              <a:defRPr/>
            </a:pPr>
            <a:endParaRPr lang="en-US" baseline="0"/>
          </a:p>
          <a:p>
            <a:pPr marL="0" indent="0" defTabSz="933237">
              <a:buFont typeface="Arial" panose="020B0604020202020204" pitchFamily="34" charset="0"/>
              <a:buNone/>
              <a:defRPr/>
            </a:pPr>
            <a:endParaRPr lang="en-US"/>
          </a:p>
        </p:txBody>
      </p:sp>
      <p:sp>
        <p:nvSpPr>
          <p:cNvPr id="4" name="Slide Number Placeholder 3"/>
          <p:cNvSpPr>
            <a:spLocks noGrp="1"/>
          </p:cNvSpPr>
          <p:nvPr>
            <p:ph type="sldNum" sz="quarter" idx="10"/>
          </p:nvPr>
        </p:nvSpPr>
        <p:spPr/>
        <p:txBody>
          <a:bodyPr/>
          <a:lstStyle/>
          <a:p>
            <a:pPr defTabSz="933237">
              <a:defRPr/>
            </a:pPr>
            <a:fld id="{AD73B8C3-A209-4A55-9261-22C2A02B3159}" type="slidenum">
              <a:rPr lang="en-US">
                <a:solidFill>
                  <a:prstClr val="black"/>
                </a:solidFill>
                <a:latin typeface="Calibri"/>
              </a:rPr>
              <a:pPr defTabSz="933237">
                <a:defRPr/>
              </a:pPr>
              <a:t>10</a:t>
            </a:fld>
            <a:endParaRPr lang="en-US">
              <a:solidFill>
                <a:prstClr val="black"/>
              </a:solidFill>
              <a:latin typeface="Calibri"/>
            </a:endParaRPr>
          </a:p>
        </p:txBody>
      </p:sp>
    </p:spTree>
    <p:extLst>
      <p:ext uri="{BB962C8B-B14F-4D97-AF65-F5344CB8AC3E}">
        <p14:creationId xmlns:p14="http://schemas.microsoft.com/office/powerpoint/2010/main" val="3273294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a:solidFill>
                  <a:schemeClr val="tx1"/>
                </a:solidFill>
              </a:rPr>
              <a:t>Share results of MATLAB analysis</a:t>
            </a:r>
            <a:endParaRPr lang="en-US" sz="1200" b="1" i="1"/>
          </a:p>
          <a:p>
            <a:endParaRPr lang="en-US" sz="1200" b="1" i="1"/>
          </a:p>
          <a:p>
            <a:r>
              <a:rPr lang="en-US" sz="1200" b="1" i="1"/>
              <a:t>- </a:t>
            </a:r>
            <a:r>
              <a:rPr lang="en-US" sz="1200"/>
              <a:t>Divide code into sections that can be executed independently, and </a:t>
            </a:r>
            <a:endParaRPr lang="en-US" sz="1000"/>
          </a:p>
          <a:p>
            <a:pPr marL="0" indent="0">
              <a:buFont typeface="Wingdings" panose="05000000000000000000" pitchFamily="2" charset="2"/>
              <a:buNone/>
            </a:pPr>
            <a:r>
              <a:rPr lang="en-US" sz="1200"/>
              <a:t>- View output next to the code that generated it</a:t>
            </a:r>
          </a:p>
          <a:p>
            <a:pPr marL="342900" indent="-342900">
              <a:buFont typeface="Wingdings" panose="05000000000000000000" pitchFamily="2" charset="2"/>
              <a:buChar cha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1"/>
              <a:t>(click)</a:t>
            </a:r>
            <a:endParaRPr lang="en-US" sz="1050"/>
          </a:p>
          <a:p>
            <a:pPr marL="0" indent="0">
              <a:buFont typeface="Wingdings" panose="05000000000000000000" pitchFamily="2" charset="2"/>
              <a:buNone/>
            </a:pPr>
            <a:r>
              <a:rPr lang="en-US" sz="1200"/>
              <a:t>- Add rich text formatting, equations, images, and hyperlinks</a:t>
            </a:r>
          </a:p>
          <a:p>
            <a:pPr marL="0" indent="0">
              <a:buFont typeface="Wingdings" panose="05000000000000000000" pitchFamily="2" charset="2"/>
              <a:buNone/>
            </a:pPr>
            <a:r>
              <a:rPr lang="en-US" sz="1200"/>
              <a:t>- NOTE – in 20b, you can hyperlink to another live script.  This is great for AE demonstrations, as well as for presenting and teaching use cases</a:t>
            </a:r>
          </a:p>
          <a:p>
            <a:pPr marL="342900" indent="-342900">
              <a:buFont typeface="Wingdings" panose="05000000000000000000" pitchFamily="2" charset="2"/>
              <a:buChar char="§"/>
            </a:pPr>
            <a:endParaRPr lang="en-US" sz="120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i="1"/>
              <a:t>(click)</a:t>
            </a:r>
          </a:p>
          <a:p>
            <a:pPr marL="171450" indent="-171450">
              <a:buFontTx/>
              <a:buChar char="-"/>
            </a:pPr>
            <a:r>
              <a:rPr lang="en-US" sz="1050"/>
              <a:t>Enable animations in plots</a:t>
            </a:r>
          </a:p>
          <a:p>
            <a:pPr marL="171450" indent="-171450">
              <a:buFontTx/>
              <a:buChar char="-"/>
            </a:pPr>
            <a:r>
              <a:rPr lang="en-US" sz="1050" b="1" i="1"/>
              <a:t>[NOTE – this required an environment variable to be set in 19a; this requirement is removed in 19b]</a:t>
            </a:r>
          </a:p>
          <a:p>
            <a:pPr marL="171450" indent="-171450">
              <a:buFontTx/>
              <a:buChar char="-"/>
            </a:pPr>
            <a:r>
              <a:rPr lang="en-US" sz="800" b="0" i="0"/>
              <a:t>NOTE – in 21a, </a:t>
            </a:r>
            <a:r>
              <a:rPr lang="en-US" sz="1050" b="0" i="0">
                <a:solidFill>
                  <a:srgbClr val="404040"/>
                </a:solidFill>
                <a:effectLst/>
                <a:latin typeface="Arial" panose="020B0604020202020204" pitchFamily="34" charset="0"/>
              </a:rPr>
              <a:t>playback controls appear within the figure window after an animation is done playing.  This works for animations covered on this page – except for those related to the movie function</a:t>
            </a:r>
          </a:p>
          <a:p>
            <a:pPr marL="628650" lvl="1" indent="-171450">
              <a:buFontTx/>
              <a:buChar char="-"/>
            </a:pPr>
            <a:r>
              <a:rPr lang="en-US" sz="800" b="0" i="0">
                <a:solidFill>
                  <a:srgbClr val="404040"/>
                </a:solidFill>
                <a:effectLst/>
                <a:latin typeface="Arial" panose="020B0604020202020204" pitchFamily="34" charset="0"/>
              </a:rPr>
              <a:t>https://www.mathworks.com/help/releases/R2021a/matlab/animation-1.html</a:t>
            </a:r>
          </a:p>
          <a:p>
            <a:pPr marL="628650" lvl="1" indent="-171450">
              <a:buFontTx/>
              <a:buChar char="-"/>
            </a:pPr>
            <a:r>
              <a:rPr lang="en-US" sz="800" b="0" i="0">
                <a:solidFill>
                  <a:srgbClr val="404040"/>
                </a:solidFill>
                <a:effectLst/>
                <a:latin typeface="Arial" panose="020B0604020202020204" pitchFamily="34" charset="0"/>
              </a:rPr>
              <a:t>21b adds the ability to export animations to movies or animated GIFs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b="1" i="1"/>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i="1"/>
              <a:t>(click)</a:t>
            </a:r>
          </a:p>
          <a:p>
            <a:pPr marL="171450" indent="-171450">
              <a:buFontTx/>
              <a:buChar char="-"/>
            </a:pPr>
            <a:r>
              <a:rPr lang="en-US" sz="1050"/>
              <a:t>Starting in 21a, you can programmatically control the name, style, size, and color of fonts using settings</a:t>
            </a:r>
          </a:p>
          <a:p>
            <a:pPr marL="0" indent="0">
              <a:buFont typeface="Wingdings" panose="05000000000000000000" pitchFamily="2" charset="2"/>
              <a:buNone/>
            </a:pPr>
            <a:endParaRPr lang="en-US" sz="1050" b="1" i="1"/>
          </a:p>
          <a:p>
            <a:pPr marL="0" indent="0">
              <a:buFont typeface="Wingdings" panose="05000000000000000000" pitchFamily="2" charset="2"/>
              <a:buNone/>
            </a:pPr>
            <a:r>
              <a:rPr lang="en-US" sz="1050" b="1" i="1"/>
              <a:t>(click)</a:t>
            </a:r>
            <a:endParaRPr lang="en-US" sz="1050"/>
          </a:p>
          <a:p>
            <a:pPr marL="0" indent="0">
              <a:buFont typeface="Wingdings" panose="05000000000000000000" pitchFamily="2" charset="2"/>
              <a:buNone/>
            </a:pPr>
            <a:r>
              <a:rPr lang="en-US" sz="1200"/>
              <a:t>- Save directly to PDF, HTML, Word, and LaTeX</a:t>
            </a:r>
            <a:br>
              <a:rPr lang="en-US" sz="1200"/>
            </a:br>
            <a:r>
              <a:rPr lang="en-US" sz="1200"/>
              <a:t>  </a:t>
            </a:r>
            <a:r>
              <a:rPr lang="en-US" sz="1200" b="1" i="1"/>
              <a:t>(click) </a:t>
            </a:r>
            <a:r>
              <a:rPr lang="en-US" sz="1200" b="0" i="0"/>
              <a:t>- H</a:t>
            </a:r>
            <a:r>
              <a:rPr lang="en-US" sz="1200"/>
              <a:t>ere’s an example Word document generated from a live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 NOTE – in 20b, you can batch export all live scripts and live functions in a folder to PDF, HTML, LaTeX, or Word</a:t>
            </a:r>
          </a:p>
          <a:p>
            <a:endParaRPr lang="en-US"/>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50" b="1" i="1"/>
              <a:t>(click)</a:t>
            </a:r>
          </a:p>
          <a:p>
            <a:pPr marL="171450" indent="-171450">
              <a:buFontTx/>
              <a:buChar char="-"/>
            </a:pPr>
            <a:r>
              <a:rPr lang="en-US" sz="1200"/>
              <a:t>This combination of code, together with the corresponding output and formatted text results in an executable notebook.</a:t>
            </a:r>
          </a:p>
          <a:p>
            <a:pPr marL="0" indent="0">
              <a:buFont typeface="Wingdings" panose="05000000000000000000" pitchFamily="2" charset="2"/>
              <a:buNone/>
            </a:pPr>
            <a:endParaRPr lang="en-US" sz="1200" b="1" i="1"/>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207879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0A9B0FBD-DD10-4A2D-B7A6-871CBD2B12FC}" type="slidenum">
              <a:rPr lang="en-US"/>
              <a:pPr/>
              <a:t>12</a:t>
            </a:fld>
            <a:endParaRPr lang="en-US"/>
          </a:p>
        </p:txBody>
      </p:sp>
      <p:sp>
        <p:nvSpPr>
          <p:cNvPr id="175106" name="Rectangle 2"/>
          <p:cNvSpPr>
            <a:spLocks noGrp="1" noRot="1" noChangeAspect="1" noChangeArrowheads="1" noTextEdit="1"/>
          </p:cNvSpPr>
          <p:nvPr>
            <p:ph type="sldImg"/>
          </p:nvPr>
        </p:nvSpPr>
        <p:spPr>
          <a:xfrm>
            <a:off x="382588" y="685800"/>
            <a:ext cx="6094412" cy="3429000"/>
          </a:xfrm>
          <a:ln/>
        </p:spPr>
      </p:sp>
      <p:sp>
        <p:nvSpPr>
          <p:cNvPr id="175107" name="Rectangle 3"/>
          <p:cNvSpPr>
            <a:spLocks noGrp="1" noChangeArrowheads="1"/>
          </p:cNvSpPr>
          <p:nvPr>
            <p:ph type="body" idx="1"/>
          </p:nvPr>
        </p:nvSpPr>
        <p:spPr>
          <a:xfrm>
            <a:off x="916257" y="4343713"/>
            <a:ext cx="5025486" cy="4113862"/>
          </a:xfrm>
        </p:spPr>
        <p:txBody>
          <a:bodyPr/>
          <a:lstStyle/>
          <a:p>
            <a:r>
              <a:rPr lang="en-US" dirty="0"/>
              <a:t>If you are doing any type of testing or analysis, eventually you will have a need to share your results.  The majority of the time this will be with others outside of MATLAB.  With core MATLAB, you can copy-paste figures into other applications, or write scripts to automatically export many figures at once.  You can also import and export standard or custom files.</a:t>
            </a:r>
          </a:p>
          <a:p>
            <a:endParaRPr lang="en-US" dirty="0"/>
          </a:p>
          <a:p>
            <a:r>
              <a:rPr lang="en-US" dirty="0"/>
              <a:t>There are also few products which extend the ability to share your work beyond MATLAB’s core capabilities.  The Database Toolbox allows MATLAB to exchange data with ODBC and JDBC compliant databases, and the report generator will embed your MATLAB work into HTML, Word, or PDF documents. </a:t>
            </a:r>
          </a:p>
          <a:p>
            <a:endParaRPr lang="en-US" dirty="0"/>
          </a:p>
          <a:p>
            <a:r>
              <a:rPr lang="en-US" dirty="0"/>
              <a:t>All these capabilities can be integrated right into your Test and Measurement Application.  We will soon see a example of this.</a:t>
            </a:r>
          </a:p>
        </p:txBody>
      </p:sp>
    </p:spTree>
    <p:extLst>
      <p:ext uri="{BB962C8B-B14F-4D97-AF65-F5344CB8AC3E}">
        <p14:creationId xmlns:p14="http://schemas.microsoft.com/office/powerpoint/2010/main" val="499546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1">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C64F69E9-B95C-4980-87C1-F8AC96BD0B12}"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11582400" cy="60198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
        <p:nvSpPr>
          <p:cNvPr id="4"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114981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Left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5105400" cy="60198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
        <p:nvSpPr>
          <p:cNvPr id="4"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477019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Row Title and Left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1" y="0"/>
            <a:ext cx="12205393" cy="954107"/>
          </a:xfrm>
          <a:prstGeom prst="rect">
            <a:avLst/>
          </a:prstGeom>
          <a:solidFill>
            <a:srgbClr val="077BC1"/>
          </a:solidFill>
        </p:spPr>
        <p:txBody>
          <a:bodyPr vert="horz" lIns="91440" tIns="45720" rIns="91440" bIns="45720" rtlCol="0" anchor="t" anchorCtr="0">
            <a:spAutoFit/>
          </a:bodyPr>
          <a:lstStyle>
            <a:lvl1pPr>
              <a:defRPr lang="en-US" dirty="0"/>
            </a:lvl1pPr>
          </a:lstStyle>
          <a:p>
            <a:pPr lvl="0"/>
            <a:r>
              <a:rPr lang="en-US" dirty="0"/>
              <a:t>Click to edit Master title style</a:t>
            </a:r>
            <a:br>
              <a:rPr lang="en-US" dirty="0"/>
            </a:br>
            <a:endParaRPr lang="en-US" dirty="0"/>
          </a:p>
        </p:txBody>
      </p:sp>
      <p:sp>
        <p:nvSpPr>
          <p:cNvPr id="4" name="Content Placeholder 2"/>
          <p:cNvSpPr>
            <a:spLocks noGrp="1"/>
          </p:cNvSpPr>
          <p:nvPr>
            <p:ph idx="1"/>
          </p:nvPr>
        </p:nvSpPr>
        <p:spPr>
          <a:xfrm>
            <a:off x="304800" y="1143000"/>
            <a:ext cx="5105400" cy="5562600"/>
          </a:xfrm>
        </p:spPr>
        <p:txBody>
          <a:bodyPr/>
          <a:lstStyle>
            <a:lvl1pPr>
              <a:buSzPct val="75000"/>
              <a:defRPr sz="2406"/>
            </a:lvl1pPr>
            <a:lvl2pPr>
              <a:lnSpc>
                <a:spcPct val="105000"/>
              </a:lnSpc>
              <a:defRPr sz="2005"/>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6011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1" y="1600200"/>
            <a:ext cx="5181600" cy="4648199"/>
          </a:xfrm>
        </p:spPr>
        <p:txBody>
          <a:bodyPr/>
          <a:lstStyle>
            <a:lvl1pPr>
              <a:defRPr sz="2406"/>
            </a:lvl1pPr>
            <a:lvl2pPr>
              <a:defRPr sz="2005"/>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1" y="1600200"/>
            <a:ext cx="5181600" cy="4648199"/>
          </a:xfrm>
        </p:spPr>
        <p:txBody>
          <a:bodyPr/>
          <a:lstStyle>
            <a:lvl1pPr>
              <a:defRPr sz="2406"/>
            </a:lvl1pPr>
            <a:lvl2pPr>
              <a:defRPr sz="2005"/>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5"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428659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the Playing Field Looks Like Now</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the Competition has been up to</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 we’ve been up to</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Gap Analysis</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What’s around the corner</a:t>
            </a:r>
          </a:p>
          <a:p>
            <a:pPr marL="457200" indent="-457200">
              <a:spcBef>
                <a:spcPct val="20000"/>
              </a:spcBef>
              <a:buClr>
                <a:srgbClr val="125687"/>
              </a:buClr>
              <a:buSzPct val="75000"/>
              <a:buFont typeface="+mj-lt"/>
              <a:buAutoNum type="arabicPeriod"/>
              <a:tabLst>
                <a:tab pos="6516688" algn="l"/>
              </a:tabLst>
              <a:defRPr/>
            </a:pPr>
            <a:endParaRPr lang="en-US" sz="2800" dirty="0">
              <a:solidFill>
                <a:prstClr val="black"/>
              </a:solidFill>
              <a:cs typeface="Arial" pitchFamily="34" charset="0"/>
            </a:endParaRP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SGD Design review</a:t>
            </a:r>
          </a:p>
          <a:p>
            <a:pPr marL="457200" indent="-457200">
              <a:spcBef>
                <a:spcPct val="20000"/>
              </a:spcBef>
              <a:buClr>
                <a:srgbClr val="125687"/>
              </a:buClr>
              <a:buSzPct val="75000"/>
              <a:buFont typeface="+mj-lt"/>
              <a:buAutoNum type="arabicPeriod"/>
              <a:tabLst>
                <a:tab pos="6516688" algn="l"/>
              </a:tabLst>
              <a:defRPr/>
            </a:pPr>
            <a:r>
              <a:rPr lang="en-US" sz="2800" dirty="0">
                <a:solidFill>
                  <a:prstClr val="black"/>
                </a:solidFill>
                <a:cs typeface="Arial" pitchFamily="34" charset="0"/>
              </a:rPr>
              <a:t>Winning moves</a:t>
            </a:r>
          </a:p>
        </p:txBody>
      </p:sp>
      <p:sp>
        <p:nvSpPr>
          <p:cNvPr id="5" name="Text Box 16"/>
          <p:cNvSpPr txBox="1">
            <a:spLocks noChangeArrowheads="1"/>
          </p:cNvSpPr>
          <p:nvPr userDrawn="1"/>
        </p:nvSpPr>
        <p:spPr bwMode="auto">
          <a:xfrm>
            <a:off x="0" y="0"/>
            <a:ext cx="12192000" cy="524311"/>
          </a:xfrm>
          <a:prstGeom prst="rect">
            <a:avLst/>
          </a:prstGeom>
          <a:solidFill>
            <a:srgbClr val="077BC1"/>
          </a:solidFill>
        </p:spPr>
        <p:txBody>
          <a:bodyPr vert="horz" wrap="square" lIns="91440" tIns="45720" rIns="91440" bIns="45720" rtlCol="0" anchor="t" anchorCtr="0">
            <a:spAutoFit/>
          </a:bodyPr>
          <a:lstStyle>
            <a:lvl1pPr defTabSz="916686">
              <a:spcBef>
                <a:spcPct val="0"/>
              </a:spcBef>
              <a:buNone/>
              <a:defRPr sz="2807" b="1">
                <a:solidFill>
                  <a:schemeClr val="bg1"/>
                </a:solidFill>
                <a:latin typeface="Arial" pitchFamily="34" charset="0"/>
                <a:ea typeface="+mj-ea"/>
                <a:cs typeface="Arial" pitchFamily="34" charset="0"/>
              </a:defRPr>
            </a:lvl1pPr>
          </a:lstStyle>
          <a:p>
            <a:r>
              <a:rPr lang="en-US" dirty="0">
                <a:solidFill>
                  <a:prstClr val="white"/>
                </a:solidFill>
              </a:rPr>
              <a:t>Agenda</a:t>
            </a:r>
          </a:p>
        </p:txBody>
      </p:sp>
    </p:spTree>
    <p:extLst>
      <p:ext uri="{BB962C8B-B14F-4D97-AF65-F5344CB8AC3E}">
        <p14:creationId xmlns:p14="http://schemas.microsoft.com/office/powerpoint/2010/main" val="1527167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1099069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25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1914527"/>
            <a:ext cx="10363200" cy="1362075"/>
          </a:xfrm>
          <a:prstGeom prst="rect">
            <a:avLst/>
          </a:prstGeom>
          <a:noFill/>
        </p:spPr>
        <p:txBody>
          <a:bodyPr anchor="t"/>
          <a:lstStyle>
            <a:lvl1pPr algn="ctr">
              <a:defRPr sz="3208" b="1" cap="none">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1490510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1">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1"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1"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1" dirty="0">
                <a:solidFill>
                  <a:schemeClr val="tx2"/>
                </a:solidFill>
                <a:latin typeface="Arial" pitchFamily="34" charset="0"/>
                <a:cs typeface="Arial" pitchFamily="34" charset="0"/>
              </a:rPr>
              <a:t>Edit in Slide</a:t>
            </a:r>
            <a:r>
              <a:rPr lang="en-US" sz="2800" b="1" baseline="0" dirty="0">
                <a:solidFill>
                  <a:schemeClr val="tx2"/>
                </a:solidFill>
                <a:latin typeface="Arial" pitchFamily="34" charset="0"/>
                <a:cs typeface="Arial" pitchFamily="34" charset="0"/>
              </a:rPr>
              <a:t> Master view to e</a:t>
            </a:r>
            <a:r>
              <a:rPr lang="en-US" sz="2800" b="1" dirty="0">
                <a:solidFill>
                  <a:schemeClr val="tx2"/>
                </a:solidFill>
                <a:latin typeface="Arial" pitchFamily="34" charset="0"/>
                <a:cs typeface="Arial" pitchFamily="34" charset="0"/>
              </a:rPr>
              <a:t>nter agenda</a:t>
            </a:r>
            <a:r>
              <a:rPr lang="en-US" sz="2800" b="1" baseline="0" dirty="0">
                <a:solidFill>
                  <a:schemeClr val="tx2"/>
                </a:solidFill>
                <a:latin typeface="Arial" pitchFamily="34" charset="0"/>
                <a:cs typeface="Arial" pitchFamily="34" charset="0"/>
              </a:rPr>
              <a:t> title</a:t>
            </a:r>
            <a:endParaRPr lang="en-US" sz="2800" b="1"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1"/>
          <p:cNvSpPr>
            <a:spLocks noGrp="1"/>
          </p:cNvSpPr>
          <p:nvPr>
            <p:ph type="ctrTitle"/>
          </p:nvPr>
        </p:nvSpPr>
        <p:spPr>
          <a:xfrm>
            <a:off x="914400" y="914400"/>
            <a:ext cx="10363200" cy="1828800"/>
          </a:xfrm>
          <a:prstGeom prst="rect">
            <a:avLst/>
          </a:prstGeom>
          <a:noFill/>
        </p:spPr>
        <p:txBody>
          <a:bodyPr/>
          <a:lstStyle>
            <a:lvl1pPr algn="l">
              <a:defRPr sz="3208">
                <a:solidFill>
                  <a:schemeClr val="tx2"/>
                </a:solidFill>
              </a:defRPr>
            </a:lvl1pPr>
          </a:lstStyle>
          <a:p>
            <a:r>
              <a:rPr lang="en-US"/>
              <a:t>Click to edit Master title style</a:t>
            </a:r>
            <a:endParaRPr lang="en-US" dirty="0"/>
          </a:p>
        </p:txBody>
      </p:sp>
      <p:sp>
        <p:nvSpPr>
          <p:cNvPr id="22" name="Subtitle 2"/>
          <p:cNvSpPr>
            <a:spLocks noGrp="1"/>
          </p:cNvSpPr>
          <p:nvPr>
            <p:ph type="subTitle" idx="1"/>
          </p:nvPr>
        </p:nvSpPr>
        <p:spPr>
          <a:xfrm>
            <a:off x="914400" y="3203577"/>
            <a:ext cx="10363200" cy="987425"/>
          </a:xfrm>
        </p:spPr>
        <p:txBody>
          <a:bodyPr>
            <a:normAutofit/>
          </a:bodyPr>
          <a:lstStyle>
            <a:lvl1pPr marL="0" indent="0" algn="l">
              <a:buNone/>
              <a:defRPr sz="1604" b="1">
                <a:solidFill>
                  <a:schemeClr val="tx1"/>
                </a:solidFill>
              </a:defRPr>
            </a:lvl1pPr>
            <a:lvl2pPr marL="458343" indent="0" algn="ctr">
              <a:buNone/>
              <a:defRPr>
                <a:solidFill>
                  <a:schemeClr val="tx1">
                    <a:tint val="75000"/>
                  </a:schemeClr>
                </a:solidFill>
              </a:defRPr>
            </a:lvl2pPr>
            <a:lvl3pPr marL="916686" indent="0" algn="ctr">
              <a:buNone/>
              <a:defRPr>
                <a:solidFill>
                  <a:schemeClr val="tx1">
                    <a:tint val="75000"/>
                  </a:schemeClr>
                </a:solidFill>
              </a:defRPr>
            </a:lvl3pPr>
            <a:lvl4pPr marL="1375029" indent="0" algn="ctr">
              <a:buNone/>
              <a:defRPr>
                <a:solidFill>
                  <a:schemeClr val="tx1">
                    <a:tint val="75000"/>
                  </a:schemeClr>
                </a:solidFill>
              </a:defRPr>
            </a:lvl4pPr>
            <a:lvl5pPr marL="1833372" indent="0" algn="ctr">
              <a:buNone/>
              <a:defRPr>
                <a:solidFill>
                  <a:schemeClr val="tx1">
                    <a:tint val="75000"/>
                  </a:schemeClr>
                </a:solidFill>
              </a:defRPr>
            </a:lvl5pPr>
            <a:lvl6pPr marL="2291715" indent="0" algn="ctr">
              <a:buNone/>
              <a:defRPr>
                <a:solidFill>
                  <a:schemeClr val="tx1">
                    <a:tint val="75000"/>
                  </a:schemeClr>
                </a:solidFill>
              </a:defRPr>
            </a:lvl6pPr>
            <a:lvl7pPr marL="2750058" indent="0" algn="ctr">
              <a:buNone/>
              <a:defRPr>
                <a:solidFill>
                  <a:schemeClr val="tx1">
                    <a:tint val="75000"/>
                  </a:schemeClr>
                </a:solidFill>
              </a:defRPr>
            </a:lvl7pPr>
            <a:lvl8pPr marL="3208401" indent="0" algn="ctr">
              <a:buNone/>
              <a:defRPr>
                <a:solidFill>
                  <a:schemeClr val="tx1">
                    <a:tint val="75000"/>
                  </a:schemeClr>
                </a:solidFill>
              </a:defRPr>
            </a:lvl8pPr>
            <a:lvl9pPr marL="3666744" indent="0" algn="ctr">
              <a:buNone/>
              <a:defRPr>
                <a:solidFill>
                  <a:schemeClr val="tx1">
                    <a:tint val="75000"/>
                  </a:schemeClr>
                </a:solidFill>
              </a:defRPr>
            </a:lvl9pPr>
          </a:lstStyle>
          <a:p>
            <a:r>
              <a:rPr lang="en-US"/>
              <a:t>Click to edit Master subtitle style</a:t>
            </a:r>
            <a:endParaRPr lang="en-US" dirty="0"/>
          </a:p>
        </p:txBody>
      </p:sp>
      <p:sp>
        <p:nvSpPr>
          <p:cNvPr id="23" name="TextBox 22"/>
          <p:cNvSpPr txBox="1"/>
          <p:nvPr userDrawn="1"/>
        </p:nvSpPr>
        <p:spPr>
          <a:xfrm>
            <a:off x="10227052" y="6527630"/>
            <a:ext cx="2438400" cy="246221"/>
          </a:xfrm>
          <a:prstGeom prst="rect">
            <a:avLst/>
          </a:prstGeom>
          <a:noFill/>
        </p:spPr>
        <p:txBody>
          <a:bodyPr wrap="square" rtlCol="0">
            <a:spAutoFit/>
          </a:bodyPr>
          <a:lstStyle/>
          <a:p>
            <a:r>
              <a:rPr lang="en-US" sz="1003" dirty="0">
                <a:solidFill>
                  <a:prstClr val="white"/>
                </a:solidFill>
                <a:cs typeface="Arial" pitchFamily="34" charset="0"/>
              </a:rPr>
              <a:t>© 2015 The MathWorks, Inc.</a:t>
            </a:r>
          </a:p>
        </p:txBody>
      </p:sp>
      <p:sp>
        <p:nvSpPr>
          <p:cNvPr id="24" name="TextBox 23"/>
          <p:cNvSpPr txBox="1"/>
          <p:nvPr userDrawn="1"/>
        </p:nvSpPr>
        <p:spPr>
          <a:xfrm>
            <a:off x="165101" y="6526334"/>
            <a:ext cx="2032000" cy="261610"/>
          </a:xfrm>
          <a:prstGeom prst="rect">
            <a:avLst/>
          </a:prstGeom>
          <a:noFill/>
        </p:spPr>
        <p:txBody>
          <a:bodyPr wrap="square" rtlCol="0">
            <a:spAutoFit/>
          </a:bodyPr>
          <a:lstStyle/>
          <a:p>
            <a:r>
              <a:rPr lang="en-US" sz="1103" spc="120" dirty="0">
                <a:solidFill>
                  <a:prstClr val="white"/>
                </a:solidFill>
                <a:cs typeface="Arial" pitchFamily="34" charset="0"/>
              </a:rPr>
              <a:t>CONFIDENTIAL</a:t>
            </a:r>
          </a:p>
        </p:txBody>
      </p:sp>
      <p:cxnSp>
        <p:nvCxnSpPr>
          <p:cNvPr id="26" name="Straight Connector 25"/>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descr="09_MW_logo_CMYK_REV.png"/>
          <p:cNvPicPr>
            <a:picLocks noChangeAspect="1"/>
          </p:cNvPicPr>
          <p:nvPr userDrawn="1"/>
        </p:nvPicPr>
        <p:blipFill>
          <a:blip r:embed="rId3" cstate="print"/>
          <a:stretch>
            <a:fillRect/>
          </a:stretch>
        </p:blipFill>
        <p:spPr>
          <a:xfrm>
            <a:off x="10330729" y="141137"/>
            <a:ext cx="1620665" cy="320591"/>
          </a:xfrm>
          <a:prstGeom prst="rect">
            <a:avLst/>
          </a:prstGeom>
          <a:noFill/>
          <a:ln>
            <a:noFill/>
          </a:ln>
        </p:spPr>
      </p:pic>
    </p:spTree>
    <p:extLst>
      <p:ext uri="{BB962C8B-B14F-4D97-AF65-F5344CB8AC3E}">
        <p14:creationId xmlns:p14="http://schemas.microsoft.com/office/powerpoint/2010/main" val="547157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838200"/>
            <a:ext cx="12192000" cy="60198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Rectangle 7"/>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lang="en-US" sz="1203" b="1" smtClean="0">
                <a:solidFill>
                  <a:srgbClr val="125687"/>
                </a:solidFill>
                <a:cs typeface="Arial" pitchFamily="34" charset="0"/>
              </a:rPr>
              <a:pPr algn="ctr"/>
              <a:t>‹#›</a:t>
            </a:fld>
            <a:endParaRPr lang="en-US" sz="1203" b="1" dirty="0">
              <a:solidFill>
                <a:srgbClr val="125687"/>
              </a:solidFill>
            </a:endParaRPr>
          </a:p>
        </p:txBody>
      </p:sp>
      <p:sp>
        <p:nvSpPr>
          <p:cNvPr id="10" name="TextBox 9"/>
          <p:cNvSpPr txBox="1"/>
          <p:nvPr/>
        </p:nvSpPr>
        <p:spPr>
          <a:xfrm>
            <a:off x="8809221" y="6538212"/>
            <a:ext cx="2946400" cy="276999"/>
          </a:xfrm>
          <a:prstGeom prst="rect">
            <a:avLst/>
          </a:prstGeom>
          <a:noFill/>
        </p:spPr>
        <p:txBody>
          <a:bodyPr wrap="square" rtlCol="0">
            <a:spAutoFit/>
          </a:bodyPr>
          <a:lstStyle/>
          <a:p>
            <a:pPr algn="r"/>
            <a:r>
              <a:rPr lang="en-US" sz="1203" spc="120" dirty="0">
                <a:solidFill>
                  <a:prstClr val="white">
                    <a:lumMod val="50000"/>
                  </a:prstClr>
                </a:solidFill>
                <a:cs typeface="Arial" pitchFamily="34" charset="0"/>
              </a:rPr>
              <a:t>CONFIDENTIAL</a:t>
            </a:r>
            <a:r>
              <a:rPr lang="en-US" sz="1203" spc="100" dirty="0">
                <a:solidFill>
                  <a:prstClr val="white">
                    <a:lumMod val="50000"/>
                  </a:prstClr>
                </a:solidFill>
                <a:cs typeface="Arial" pitchFamily="34" charset="0"/>
              </a:rPr>
              <a:t>  |</a:t>
            </a:r>
          </a:p>
        </p:txBody>
      </p:sp>
      <p:sp>
        <p:nvSpPr>
          <p:cNvPr id="9" name="Title Placeholder 1"/>
          <p:cNvSpPr>
            <a:spLocks noGrp="1"/>
          </p:cNvSpPr>
          <p:nvPr>
            <p:ph type="title"/>
          </p:nvPr>
        </p:nvSpPr>
        <p:spPr>
          <a:xfrm>
            <a:off x="-1" y="0"/>
            <a:ext cx="12192001" cy="532563"/>
          </a:xfrm>
          <a:prstGeom prst="rect">
            <a:avLst/>
          </a:prstGeom>
          <a:solidFill>
            <a:srgbClr val="077BC1"/>
          </a:solidFill>
        </p:spPr>
        <p:txBody>
          <a:bodyPr vert="horz" wrap="square" lIns="91440" tIns="45720" rIns="91440" bIns="4572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246529912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ftr="0" dt="0"/>
  <p:txStyles>
    <p:titleStyle>
      <a:lvl1pPr algn="l" defTabSz="916686" rtl="0" eaLnBrk="1" latinLnBrk="0" hangingPunct="1">
        <a:spcBef>
          <a:spcPct val="0"/>
        </a:spcBef>
        <a:buNone/>
        <a:defRPr sz="2807" b="1" kern="1200">
          <a:solidFill>
            <a:schemeClr val="bg1"/>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6"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5"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www.mathworks.com/products/matlab/live-editor.html" TargetMode="External"/><Relationship Id="rId4" Type="http://schemas.openxmlformats.org/officeDocument/2006/relationships/image" Target="../media/image50.jpe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notesSlide" Target="../notesSlides/notesSlide8.xml"/><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mathworks.com/help/matlab/release-notes.html"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blogs.mathworks.com/" TargetMode="External"/><Relationship Id="rId3" Type="http://schemas.openxmlformats.org/officeDocument/2006/relationships/image" Target="../media/image67.png"/><Relationship Id="rId7" Type="http://schemas.openxmlformats.org/officeDocument/2006/relationships/hyperlink" Target="http://www.mathworks.com/matlabcentral/cod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mathworks.com/matlabcentral/fileexchange" TargetMode="External"/><Relationship Id="rId5" Type="http://schemas.openxmlformats.org/officeDocument/2006/relationships/hyperlink" Target="http://www.mathworks.com/matlabcentral/answers/index" TargetMode="External"/><Relationship Id="rId4" Type="http://schemas.openxmlformats.org/officeDocument/2006/relationships/image" Target="../media/image68.png"/><Relationship Id="rId9" Type="http://schemas.openxmlformats.org/officeDocument/2006/relationships/hyperlink" Target="https://thingspeak.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mathworks.com/services/training.html" TargetMode="External"/><Relationship Id="rId3" Type="http://schemas.openxmlformats.org/officeDocument/2006/relationships/hyperlink" Target="https://www.mathworks.com/support/contact_us.html" TargetMode="External"/><Relationship Id="rId7" Type="http://schemas.openxmlformats.org/officeDocument/2006/relationships/image" Target="../media/image7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mathworks.com/services/consulting.html" TargetMode="External"/><Relationship Id="rId5" Type="http://schemas.openxmlformats.org/officeDocument/2006/relationships/image" Target="../media/image70.jpeg"/><Relationship Id="rId10" Type="http://schemas.openxmlformats.org/officeDocument/2006/relationships/image" Target="../media/image73.jpeg"/><Relationship Id="rId4" Type="http://schemas.openxmlformats.org/officeDocument/2006/relationships/image" Target="../media/image69.jpeg"/><Relationship Id="rId9" Type="http://schemas.openxmlformats.org/officeDocument/2006/relationships/image" Target="../media/image72.jpeg"/></Relationships>
</file>

<file path=ppt/slides/_rels/slide18.x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7.emf"/><Relationship Id="rId5" Type="http://schemas.openxmlformats.org/officeDocument/2006/relationships/image" Target="../media/image7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hyperlink" Target="https://matlabacademy.mathworks.com/"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png"/><Relationship Id="rId18" Type="http://schemas.openxmlformats.org/officeDocument/2006/relationships/image" Target="../media/image19.png"/><Relationship Id="rId3" Type="http://schemas.openxmlformats.org/officeDocument/2006/relationships/image" Target="../media/image6.png"/><Relationship Id="rId21" Type="http://schemas.openxmlformats.org/officeDocument/2006/relationships/hyperlink" Target="http://huntingbears.com.ve/los-cuatro-tipos-de-programador.html" TargetMode="External"/><Relationship Id="rId7" Type="http://schemas.openxmlformats.org/officeDocument/2006/relationships/image" Target="../media/image10.png"/><Relationship Id="rId12" Type="http://schemas.openxmlformats.org/officeDocument/2006/relationships/image" Target="../media/image14.png"/><Relationship Id="rId17" Type="http://schemas.openxmlformats.org/officeDocument/2006/relationships/image" Target="../media/image18.pn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1.wdp"/><Relationship Id="rId24" Type="http://schemas.openxmlformats.org/officeDocument/2006/relationships/image" Target="../media/image24.png"/><Relationship Id="rId5" Type="http://schemas.openxmlformats.org/officeDocument/2006/relationships/image" Target="../media/image8.png"/><Relationship Id="rId15" Type="http://schemas.microsoft.com/office/2007/relationships/hdphoto" Target="../media/hdphoto2.wdp"/><Relationship Id="rId23" Type="http://schemas.openxmlformats.org/officeDocument/2006/relationships/image" Target="../media/image23.png"/><Relationship Id="rId10" Type="http://schemas.openxmlformats.org/officeDocument/2006/relationships/image" Target="../media/image13.png"/><Relationship Id="rId19"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6.png"/><Relationship Id="rId22"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mathworks.highspot.com/viewer/61e7267489373fc9073c6f65" TargetMode="Externa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Flight Data Analysis Workshop </a:t>
            </a:r>
            <a:br>
              <a:rPr lang="en-US" sz="4400" dirty="0"/>
            </a:br>
            <a:r>
              <a:rPr lang="en-US" sz="4400" dirty="0"/>
              <a:t>with MATLAB</a:t>
            </a:r>
            <a:br>
              <a:rPr lang="en-US"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solidFill>
                  <a:schemeClr val="tx1"/>
                </a:solidFill>
              </a:rPr>
            </a:br>
            <a:endParaRPr lang="en-US" sz="1400" dirty="0">
              <a:solidFill>
                <a:schemeClr val="tx1"/>
              </a:solidFill>
            </a:endParaRPr>
          </a:p>
        </p:txBody>
      </p:sp>
      <p:graphicFrame>
        <p:nvGraphicFramePr>
          <p:cNvPr id="3" name="Table 3">
            <a:extLst>
              <a:ext uri="{FF2B5EF4-FFF2-40B4-BE49-F238E27FC236}">
                <a16:creationId xmlns:a16="http://schemas.microsoft.com/office/drawing/2014/main" id="{E55C4F85-A709-94C6-7107-76691F4EF8FF}"/>
              </a:ext>
            </a:extLst>
          </p:cNvPr>
          <p:cNvGraphicFramePr>
            <a:graphicFrameLocks noGrp="1"/>
          </p:cNvGraphicFramePr>
          <p:nvPr/>
        </p:nvGraphicFramePr>
        <p:xfrm>
          <a:off x="914400" y="4495800"/>
          <a:ext cx="10363200" cy="2500122"/>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4150716665"/>
                    </a:ext>
                  </a:extLst>
                </a:gridCol>
                <a:gridCol w="5181600">
                  <a:extLst>
                    <a:ext uri="{9D8B030D-6E8A-4147-A177-3AD203B41FA5}">
                      <a16:colId xmlns:a16="http://schemas.microsoft.com/office/drawing/2014/main" val="313414384"/>
                    </a:ext>
                  </a:extLst>
                </a:gridCol>
              </a:tblGrid>
              <a:tr h="2271522">
                <a:tc>
                  <a:txBody>
                    <a:bodyPr/>
                    <a:lstStyle/>
                    <a:p>
                      <a:r>
                        <a:rPr lang="en-US" sz="2000" dirty="0">
                          <a:solidFill>
                            <a:schemeClr val="bg1"/>
                          </a:solidFill>
                        </a:rPr>
                        <a:t>Jenet Peng </a:t>
                      </a:r>
                    </a:p>
                    <a:p>
                      <a:r>
                        <a:rPr lang="en-US" sz="2000" dirty="0">
                          <a:solidFill>
                            <a:schemeClr val="bg1"/>
                          </a:solidFill>
                        </a:rPr>
                        <a:t>jenetp@mathworks.com</a:t>
                      </a:r>
                      <a:br>
                        <a:rPr lang="en-US" sz="2000" dirty="0">
                          <a:solidFill>
                            <a:schemeClr val="bg1"/>
                          </a:solidFill>
                        </a:rPr>
                      </a:br>
                      <a:r>
                        <a:rPr lang="en-US" sz="2000" dirty="0">
                          <a:solidFill>
                            <a:schemeClr val="bg1"/>
                          </a:solidFill>
                        </a:rPr>
                        <a:t>Technical Account Manager</a:t>
                      </a:r>
                      <a:br>
                        <a:rPr lang="en-US" sz="2000" dirty="0">
                          <a:solidFill>
                            <a:schemeClr val="bg1"/>
                          </a:solidFill>
                        </a:rPr>
                      </a:br>
                      <a:br>
                        <a:rPr lang="en-US" sz="2000" dirty="0">
                          <a:solidFill>
                            <a:schemeClr val="bg1"/>
                          </a:solidFill>
                        </a:rPr>
                      </a:br>
                      <a:r>
                        <a:rPr lang="en-US" sz="2000" dirty="0">
                          <a:solidFill>
                            <a:schemeClr val="bg1"/>
                          </a:solidFill>
                        </a:rPr>
                        <a:t>Bruce Posey </a:t>
                      </a:r>
                    </a:p>
                    <a:p>
                      <a:r>
                        <a:rPr lang="en-US" sz="2000" dirty="0">
                          <a:solidFill>
                            <a:schemeClr val="bg1"/>
                          </a:solidFill>
                        </a:rPr>
                        <a:t>bposey@mathworks.com</a:t>
                      </a:r>
                      <a:br>
                        <a:rPr lang="en-US" sz="2000" dirty="0">
                          <a:solidFill>
                            <a:schemeClr val="bg1"/>
                          </a:solidFill>
                        </a:rPr>
                      </a:br>
                      <a:r>
                        <a:rPr lang="en-US" sz="2000" dirty="0">
                          <a:solidFill>
                            <a:schemeClr val="bg1"/>
                          </a:solidFill>
                        </a:rPr>
                        <a:t>National Account Manager</a:t>
                      </a:r>
                      <a:br>
                        <a:rPr lang="en-US" sz="2000" dirty="0">
                          <a:solidFill>
                            <a:schemeClr val="bg1"/>
                          </a:solidFill>
                        </a:rPr>
                      </a:br>
                      <a:endParaRPr 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dirty="0">
                          <a:solidFill>
                            <a:schemeClr val="bg1"/>
                          </a:solidFill>
                        </a:rPr>
                        <a:t>Timothy Kyung</a:t>
                      </a:r>
                    </a:p>
                    <a:p>
                      <a:r>
                        <a:rPr lang="en-US" sz="2000" dirty="0">
                          <a:solidFill>
                            <a:schemeClr val="bg1"/>
                          </a:solidFill>
                        </a:rPr>
                        <a:t>tkyung@mathworks.com</a:t>
                      </a:r>
                      <a:br>
                        <a:rPr lang="en-US" sz="2000" dirty="0">
                          <a:solidFill>
                            <a:schemeClr val="bg1"/>
                          </a:solidFill>
                        </a:rPr>
                      </a:br>
                      <a:r>
                        <a:rPr lang="en-US" sz="2000" dirty="0">
                          <a:solidFill>
                            <a:schemeClr val="bg1"/>
                          </a:solidFill>
                        </a:rPr>
                        <a:t>Application Engineer</a:t>
                      </a:r>
                      <a:br>
                        <a:rPr lang="en-US" sz="2000" dirty="0">
                          <a:solidFill>
                            <a:schemeClr val="bg1"/>
                          </a:solidFill>
                        </a:rPr>
                      </a:br>
                      <a:br>
                        <a:rPr lang="en-US" sz="2000" dirty="0">
                          <a:solidFill>
                            <a:schemeClr val="bg1"/>
                          </a:solidFill>
                        </a:rPr>
                      </a:br>
                      <a:r>
                        <a:rPr lang="en-US" sz="2000" dirty="0">
                          <a:solidFill>
                            <a:schemeClr val="bg1"/>
                          </a:solidFill>
                        </a:rPr>
                        <a:t>Abhijit Bhattacharjee</a:t>
                      </a:r>
                    </a:p>
                    <a:p>
                      <a:r>
                        <a:rPr lang="en-US" sz="2000" dirty="0">
                          <a:solidFill>
                            <a:schemeClr val="bg1"/>
                          </a:solidFill>
                        </a:rPr>
                        <a:t>abhattac@mathworks.com</a:t>
                      </a:r>
                      <a:br>
                        <a:rPr lang="en-US" sz="2000" dirty="0">
                          <a:solidFill>
                            <a:schemeClr val="bg1"/>
                          </a:solidFill>
                        </a:rPr>
                      </a:br>
                      <a:r>
                        <a:rPr lang="en-US" sz="2000" dirty="0">
                          <a:solidFill>
                            <a:schemeClr val="bg1"/>
                          </a:solidFill>
                        </a:rPr>
                        <a:t>Principal Application Engineer</a:t>
                      </a:r>
                      <a:endParaRPr 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0423158"/>
                  </a:ext>
                </a:extLst>
              </a:tr>
            </a:tbl>
          </a:graphicData>
        </a:graphic>
      </p:graphicFrame>
      <p:pic>
        <p:nvPicPr>
          <p:cNvPr id="5" name="Picture 4">
            <a:extLst>
              <a:ext uri="{FF2B5EF4-FFF2-40B4-BE49-F238E27FC236}">
                <a16:creationId xmlns:a16="http://schemas.microsoft.com/office/drawing/2014/main" id="{01AE576A-270B-64C8-7CA2-7058180809EE}"/>
              </a:ext>
            </a:extLst>
          </p:cNvPr>
          <p:cNvPicPr>
            <a:picLocks noChangeAspect="1"/>
          </p:cNvPicPr>
          <p:nvPr/>
        </p:nvPicPr>
        <p:blipFill>
          <a:blip r:embed="rId3"/>
          <a:stretch>
            <a:fillRect/>
          </a:stretch>
        </p:blipFill>
        <p:spPr>
          <a:xfrm>
            <a:off x="7239000" y="1676400"/>
            <a:ext cx="4038600" cy="2518799"/>
          </a:xfrm>
          <a:prstGeom prst="rect">
            <a:avLst/>
          </a:prstGeom>
        </p:spPr>
      </p:pic>
    </p:spTree>
    <p:extLst>
      <p:ext uri="{BB962C8B-B14F-4D97-AF65-F5344CB8AC3E}">
        <p14:creationId xmlns:p14="http://schemas.microsoft.com/office/powerpoint/2010/main" val="78486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scripts that combine code, output, and</a:t>
            </a:r>
            <a:br>
              <a:rPr lang="en-US"/>
            </a:br>
            <a:r>
              <a:rPr lang="en-US"/>
              <a:t>formatted text in an executable notebook</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1360" y="594360"/>
            <a:ext cx="1051045" cy="274320"/>
          </a:xfrm>
          <a:prstGeom prst="rect">
            <a:avLst/>
          </a:prstGeom>
        </p:spPr>
      </p:pic>
      <p:grpSp>
        <p:nvGrpSpPr>
          <p:cNvPr id="4" name="Group 3">
            <a:extLst>
              <a:ext uri="{FF2B5EF4-FFF2-40B4-BE49-F238E27FC236}">
                <a16:creationId xmlns:a16="http://schemas.microsoft.com/office/drawing/2014/main" id="{9B4870A9-349C-430C-9012-6467107D62C6}"/>
              </a:ext>
            </a:extLst>
          </p:cNvPr>
          <p:cNvGrpSpPr/>
          <p:nvPr/>
        </p:nvGrpSpPr>
        <p:grpSpPr>
          <a:xfrm>
            <a:off x="2163097" y="1530925"/>
            <a:ext cx="7865807" cy="4706574"/>
            <a:chOff x="1778469" y="1600199"/>
            <a:chExt cx="8635063" cy="5166865"/>
          </a:xfrm>
        </p:grpSpPr>
        <p:pic>
          <p:nvPicPr>
            <p:cNvPr id="6" name="Picture 2" descr="Live Editor">
              <a:extLst>
                <a:ext uri="{FF2B5EF4-FFF2-40B4-BE49-F238E27FC236}">
                  <a16:creationId xmlns:a16="http://schemas.microsoft.com/office/drawing/2014/main" id="{50A7DD7E-ACDC-4E4D-825C-4FF49D171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469" y="1600199"/>
              <a:ext cx="8635063" cy="48350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E7DA8F-012E-4575-B83A-CD7386396CA6}"/>
                </a:ext>
              </a:extLst>
            </p:cNvPr>
            <p:cNvSpPr txBox="1"/>
            <p:nvPr/>
          </p:nvSpPr>
          <p:spPr>
            <a:xfrm>
              <a:off x="5558289" y="6428510"/>
              <a:ext cx="1075423" cy="338554"/>
            </a:xfrm>
            <a:prstGeom prst="rect">
              <a:avLst/>
            </a:prstGeom>
            <a:noFill/>
          </p:spPr>
          <p:txBody>
            <a:bodyPr wrap="none" rtlCol="0">
              <a:spAutoFit/>
            </a:bodyPr>
            <a:lstStyle/>
            <a:p>
              <a:pPr algn="ctr"/>
              <a:r>
                <a:rPr lang="en-US" sz="1600" b="1">
                  <a:solidFill>
                    <a:schemeClr val="tx2"/>
                  </a:solidFill>
                  <a:latin typeface="Calibri" panose="020F0502020204030204" pitchFamily="34" charset="0"/>
                  <a:cs typeface="Calibri" panose="020F0502020204030204" pitchFamily="34" charset="0"/>
                </a:rPr>
                <a:t>Live Editor</a:t>
              </a:r>
            </a:p>
          </p:txBody>
        </p:sp>
      </p:grpSp>
      <p:sp>
        <p:nvSpPr>
          <p:cNvPr id="8" name="TextBox 7">
            <a:extLst>
              <a:ext uri="{FF2B5EF4-FFF2-40B4-BE49-F238E27FC236}">
                <a16:creationId xmlns:a16="http://schemas.microsoft.com/office/drawing/2014/main" id="{6CD97A42-F19C-4EF2-9638-8219CC072380}"/>
              </a:ext>
            </a:extLst>
          </p:cNvPr>
          <p:cNvSpPr txBox="1"/>
          <p:nvPr/>
        </p:nvSpPr>
        <p:spPr>
          <a:xfrm>
            <a:off x="3687807" y="6446520"/>
            <a:ext cx="4816382" cy="307777"/>
          </a:xfrm>
          <a:prstGeom prst="rect">
            <a:avLst/>
          </a:prstGeom>
          <a:noFill/>
        </p:spPr>
        <p:txBody>
          <a:bodyPr wrap="none" rtlCol="0">
            <a:spAutoFit/>
          </a:bodyPr>
          <a:lstStyle/>
          <a:p>
            <a:pPr algn="ctr"/>
            <a:r>
              <a:rPr lang="en-US" sz="1400">
                <a:solidFill>
                  <a:schemeClr val="tx2"/>
                </a:solidFill>
                <a:latin typeface="Calibri" panose="020F0502020204030204" pitchFamily="34" charset="0"/>
                <a:cs typeface="Calibri" panose="020F0502020204030204" pitchFamily="34" charset="0"/>
                <a:hlinkClick r:id="rId5"/>
              </a:rPr>
              <a:t>https://www.mathworks.com/products/matlab/live-editor.html</a:t>
            </a:r>
            <a:endParaRPr lang="en-US" sz="140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1546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A0C5-F87B-4560-ADC1-21B5BAF5FDCA}"/>
              </a:ext>
            </a:extLst>
          </p:cNvPr>
          <p:cNvSpPr>
            <a:spLocks noGrp="1"/>
          </p:cNvSpPr>
          <p:nvPr>
            <p:ph type="title"/>
          </p:nvPr>
        </p:nvSpPr>
        <p:spPr/>
        <p:txBody>
          <a:bodyPr/>
          <a:lstStyle/>
          <a:p>
            <a:r>
              <a:rPr lang="en-US"/>
              <a:t>Document as you go – </a:t>
            </a:r>
            <a:r>
              <a:rPr lang="en-US" i="1"/>
              <a:t>your script is your report</a:t>
            </a:r>
            <a:endParaRPr lang="en-US">
              <a:solidFill>
                <a:schemeClr val="tx1"/>
              </a:solidFill>
            </a:endParaRPr>
          </a:p>
        </p:txBody>
      </p:sp>
      <p:sp>
        <p:nvSpPr>
          <p:cNvPr id="3" name="Content Placeholder 2">
            <a:extLst>
              <a:ext uri="{FF2B5EF4-FFF2-40B4-BE49-F238E27FC236}">
                <a16:creationId xmlns:a16="http://schemas.microsoft.com/office/drawing/2014/main" id="{CE09CF0C-433D-49DE-AEA4-4285122A9EAD}"/>
              </a:ext>
            </a:extLst>
          </p:cNvPr>
          <p:cNvSpPr>
            <a:spLocks noGrp="1"/>
          </p:cNvSpPr>
          <p:nvPr>
            <p:ph idx="1"/>
          </p:nvPr>
        </p:nvSpPr>
        <p:spPr/>
        <p:txBody>
          <a:bodyPr/>
          <a:lstStyle/>
          <a:p>
            <a:r>
              <a:rPr lang="en-US" sz="2000"/>
              <a:t>Divide code into sections</a:t>
            </a:r>
            <a:endParaRPr lang="en-US" sz="1600"/>
          </a:p>
          <a:p>
            <a:pPr lvl="2"/>
            <a:endParaRPr lang="en-US" sz="1204"/>
          </a:p>
          <a:p>
            <a:r>
              <a:rPr lang="en-US" sz="2000"/>
              <a:t>Embed outputs next to the code</a:t>
            </a:r>
            <a:endParaRPr lang="en-US" sz="1204"/>
          </a:p>
          <a:p>
            <a:pPr lvl="2"/>
            <a:endParaRPr lang="en-US" sz="1204"/>
          </a:p>
          <a:p>
            <a:r>
              <a:rPr lang="en-US" sz="2000"/>
              <a:t>Add rich text formatting, equations,</a:t>
            </a:r>
            <a:br>
              <a:rPr lang="en-US" sz="2000"/>
            </a:br>
            <a:r>
              <a:rPr lang="en-US" sz="2000"/>
              <a:t>images, and hyperlinks</a:t>
            </a:r>
            <a:endParaRPr lang="en-US" sz="1600"/>
          </a:p>
          <a:p>
            <a:pPr lvl="2"/>
            <a:endParaRPr lang="en-US" sz="1204"/>
          </a:p>
          <a:p>
            <a:r>
              <a:rPr lang="en-US" sz="2000"/>
              <a:t>Include animations with embedded</a:t>
            </a:r>
            <a:br>
              <a:rPr lang="en-US" sz="2000"/>
            </a:br>
            <a:r>
              <a:rPr lang="en-US" sz="2000"/>
              <a:t>controls             , and export</a:t>
            </a:r>
          </a:p>
          <a:p>
            <a:pPr lvl="2"/>
            <a:endParaRPr lang="en-US" sz="1204"/>
          </a:p>
          <a:p>
            <a:r>
              <a:rPr lang="en-US" sz="2000"/>
              <a:t>Programmatically control fonts</a:t>
            </a:r>
          </a:p>
          <a:p>
            <a:pPr lvl="2"/>
            <a:endParaRPr lang="en-US" sz="1204"/>
          </a:p>
          <a:p>
            <a:r>
              <a:rPr lang="en-US" sz="2000"/>
              <a:t>Save directly to PDF, HTML,</a:t>
            </a:r>
            <a:br>
              <a:rPr lang="en-US" sz="2000"/>
            </a:br>
            <a:r>
              <a:rPr lang="en-US" sz="2000"/>
              <a:t>Word, and LaTeX</a:t>
            </a:r>
          </a:p>
          <a:p>
            <a:endParaRPr lang="en-US"/>
          </a:p>
        </p:txBody>
      </p:sp>
      <p:pic>
        <p:nvPicPr>
          <p:cNvPr id="4" name="live script - sections, outputs">
            <a:extLst>
              <a:ext uri="{FF2B5EF4-FFF2-40B4-BE49-F238E27FC236}">
                <a16:creationId xmlns:a16="http://schemas.microsoft.com/office/drawing/2014/main" id="{54AC9A14-47E2-4098-9795-B4F7C6F5AF85}"/>
              </a:ext>
            </a:extLst>
          </p:cNvPr>
          <p:cNvPicPr>
            <a:picLocks noChangeAspect="1"/>
          </p:cNvPicPr>
          <p:nvPr/>
        </p:nvPicPr>
        <p:blipFill>
          <a:blip r:embed="rId5"/>
          <a:stretch>
            <a:fillRect/>
          </a:stretch>
        </p:blipFill>
        <p:spPr>
          <a:xfrm>
            <a:off x="5117091" y="1917572"/>
            <a:ext cx="6822762" cy="4370832"/>
          </a:xfrm>
          <a:prstGeom prst="rect">
            <a:avLst/>
          </a:prstGeom>
        </p:spPr>
      </p:pic>
      <p:pic>
        <p:nvPicPr>
          <p:cNvPr id="5" name="formatting, eqns, etc.">
            <a:extLst>
              <a:ext uri="{FF2B5EF4-FFF2-40B4-BE49-F238E27FC236}">
                <a16:creationId xmlns:a16="http://schemas.microsoft.com/office/drawing/2014/main" id="{2C72DFFD-C58B-405E-BD27-6D17FD08CFFF}"/>
              </a:ext>
            </a:extLst>
          </p:cNvPr>
          <p:cNvPicPr>
            <a:picLocks noChangeAspect="1"/>
          </p:cNvPicPr>
          <p:nvPr/>
        </p:nvPicPr>
        <p:blipFill>
          <a:blip r:embed="rId6"/>
          <a:stretch>
            <a:fillRect/>
          </a:stretch>
        </p:blipFill>
        <p:spPr>
          <a:xfrm>
            <a:off x="5113186" y="1915071"/>
            <a:ext cx="6826667" cy="4373333"/>
          </a:xfrm>
          <a:prstGeom prst="rect">
            <a:avLst/>
          </a:prstGeom>
        </p:spPr>
      </p:pic>
      <p:sp>
        <p:nvSpPr>
          <p:cNvPr id="8" name="white - below video">
            <a:extLst>
              <a:ext uri="{FF2B5EF4-FFF2-40B4-BE49-F238E27FC236}">
                <a16:creationId xmlns:a16="http://schemas.microsoft.com/office/drawing/2014/main" id="{9A7069B7-F58A-4CB4-AF47-247E700232C4}"/>
              </a:ext>
            </a:extLst>
          </p:cNvPr>
          <p:cNvSpPr/>
          <p:nvPr/>
        </p:nvSpPr>
        <p:spPr>
          <a:xfrm>
            <a:off x="5088192" y="1906240"/>
            <a:ext cx="6861103" cy="439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3" name="animations - video">
            <a:hlinkClick r:id="" action="ppaction://media"/>
            <a:extLst>
              <a:ext uri="{FF2B5EF4-FFF2-40B4-BE49-F238E27FC236}">
                <a16:creationId xmlns:a16="http://schemas.microsoft.com/office/drawing/2014/main" id="{4CF157E3-33C4-4F56-AEBA-1C4560744C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66978" y="1430788"/>
            <a:ext cx="5119608" cy="5119608"/>
          </a:xfrm>
          <a:prstGeom prst="rect">
            <a:avLst/>
          </a:prstGeom>
        </p:spPr>
      </p:pic>
      <p:sp>
        <p:nvSpPr>
          <p:cNvPr id="15" name="white - below font">
            <a:extLst>
              <a:ext uri="{FF2B5EF4-FFF2-40B4-BE49-F238E27FC236}">
                <a16:creationId xmlns:a16="http://schemas.microsoft.com/office/drawing/2014/main" id="{C1D44EBF-37D1-411C-B036-A5EF69DA0DD0}"/>
              </a:ext>
            </a:extLst>
          </p:cNvPr>
          <p:cNvSpPr/>
          <p:nvPr/>
        </p:nvSpPr>
        <p:spPr>
          <a:xfrm>
            <a:off x="5688767" y="1551097"/>
            <a:ext cx="5681272" cy="5107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2050" name="Programmatic font control" descr="live script with a title that is blue and bold, and a line of normal text in calibri size twenty font">
            <a:extLst>
              <a:ext uri="{FF2B5EF4-FFF2-40B4-BE49-F238E27FC236}">
                <a16:creationId xmlns:a16="http://schemas.microsoft.com/office/drawing/2014/main" id="{C0251BA9-AAFE-46B7-9A56-63867A84D4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1644" y="2209331"/>
            <a:ext cx="4677576" cy="3165522"/>
          </a:xfrm>
          <a:prstGeom prst="rect">
            <a:avLst/>
          </a:prstGeom>
          <a:noFill/>
          <a:extLst>
            <a:ext uri="{909E8E84-426E-40DD-AFC4-6F175D3DCCD1}">
              <a14:hiddenFill xmlns:a14="http://schemas.microsoft.com/office/drawing/2010/main">
                <a:solidFill>
                  <a:srgbClr val="FFFFFF"/>
                </a:solidFill>
              </a14:hiddenFill>
            </a:ext>
          </a:extLst>
        </p:spPr>
      </p:pic>
      <p:sp>
        <p:nvSpPr>
          <p:cNvPr id="10" name="white - below save as">
            <a:extLst>
              <a:ext uri="{FF2B5EF4-FFF2-40B4-BE49-F238E27FC236}">
                <a16:creationId xmlns:a16="http://schemas.microsoft.com/office/drawing/2014/main" id="{E530F918-B9CF-4F54-96DF-5E6CBEBEFD5F}"/>
              </a:ext>
            </a:extLst>
          </p:cNvPr>
          <p:cNvSpPr/>
          <p:nvPr/>
        </p:nvSpPr>
        <p:spPr>
          <a:xfrm>
            <a:off x="5409783" y="1589167"/>
            <a:ext cx="621792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1" name="Save as dropdown">
            <a:extLst>
              <a:ext uri="{FF2B5EF4-FFF2-40B4-BE49-F238E27FC236}">
                <a16:creationId xmlns:a16="http://schemas.microsoft.com/office/drawing/2014/main" id="{E31A1E41-EAB7-4435-8F6F-B12CDFB158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8267" y="1648215"/>
            <a:ext cx="4680953" cy="4961905"/>
          </a:xfrm>
          <a:prstGeom prst="rect">
            <a:avLst/>
          </a:prstGeom>
        </p:spPr>
      </p:pic>
      <p:pic>
        <p:nvPicPr>
          <p:cNvPr id="12" name="Save as dropdown zoomed">
            <a:extLst>
              <a:ext uri="{FF2B5EF4-FFF2-40B4-BE49-F238E27FC236}">
                <a16:creationId xmlns:a16="http://schemas.microsoft.com/office/drawing/2014/main" id="{67FA4116-FCE6-45D9-8327-87B9C8E6C080}"/>
              </a:ext>
            </a:extLst>
          </p:cNvPr>
          <p:cNvPicPr>
            <a:picLocks noChangeAspect="1"/>
          </p:cNvPicPr>
          <p:nvPr/>
        </p:nvPicPr>
        <p:blipFill rotWithShape="1">
          <a:blip r:embed="rId9">
            <a:extLst>
              <a:ext uri="{28A0092B-C50C-407E-A947-70E740481C1C}">
                <a14:useLocalDpi xmlns:a14="http://schemas.microsoft.com/office/drawing/2010/main" val="0"/>
              </a:ext>
            </a:extLst>
          </a:blip>
          <a:srcRect l="8684" t="12563" r="77997" b="72085"/>
          <a:stretch/>
        </p:blipFill>
        <p:spPr>
          <a:xfrm>
            <a:off x="6602628" y="2282507"/>
            <a:ext cx="1828800" cy="2234514"/>
          </a:xfrm>
          <a:prstGeom prst="rect">
            <a:avLst/>
          </a:prstGeom>
        </p:spPr>
      </p:pic>
      <p:grpSp>
        <p:nvGrpSpPr>
          <p:cNvPr id="19" name="Group 18">
            <a:extLst>
              <a:ext uri="{FF2B5EF4-FFF2-40B4-BE49-F238E27FC236}">
                <a16:creationId xmlns:a16="http://schemas.microsoft.com/office/drawing/2014/main" id="{639A2F25-08AD-4A9D-BAC4-DCAD0A26D962}"/>
              </a:ext>
            </a:extLst>
          </p:cNvPr>
          <p:cNvGrpSpPr/>
          <p:nvPr/>
        </p:nvGrpSpPr>
        <p:grpSpPr>
          <a:xfrm>
            <a:off x="8659906" y="336892"/>
            <a:ext cx="3341594" cy="1214205"/>
            <a:chOff x="8659906" y="336892"/>
            <a:chExt cx="3341594" cy="1214205"/>
          </a:xfrm>
        </p:grpSpPr>
        <p:sp>
          <p:nvSpPr>
            <p:cNvPr id="17" name="Rectangle: Rounded Corners 16">
              <a:extLst>
                <a:ext uri="{FF2B5EF4-FFF2-40B4-BE49-F238E27FC236}">
                  <a16:creationId xmlns:a16="http://schemas.microsoft.com/office/drawing/2014/main" id="{07F83FCF-7857-4EF6-8A45-5CEA3EA4D35C}"/>
                </a:ext>
              </a:extLst>
            </p:cNvPr>
            <p:cNvSpPr/>
            <p:nvPr/>
          </p:nvSpPr>
          <p:spPr>
            <a:xfrm>
              <a:off x="8659906" y="336892"/>
              <a:ext cx="3341594" cy="1214205"/>
            </a:xfrm>
            <a:prstGeom prst="roundRect">
              <a:avLst>
                <a:gd name="adj" fmla="val 5807"/>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2"/>
                  </a:solidFill>
                  <a:latin typeface="Calibri" panose="020F0502020204030204" pitchFamily="34" charset="0"/>
                  <a:cs typeface="Calibri" panose="020F0502020204030204" pitchFamily="34" charset="0"/>
                </a:rPr>
                <a:t>Code + Output + Formatted Text</a:t>
              </a:r>
            </a:p>
            <a:p>
              <a:pPr algn="ctr"/>
              <a:endParaRPr lang="en-US" sz="3000" b="1">
                <a:solidFill>
                  <a:schemeClr val="tx2"/>
                </a:solidFill>
                <a:latin typeface="Calibri" panose="020F0502020204030204" pitchFamily="34" charset="0"/>
                <a:cs typeface="Calibri" panose="020F0502020204030204" pitchFamily="34" charset="0"/>
              </a:endParaRPr>
            </a:p>
            <a:p>
              <a:pPr algn="ctr"/>
              <a:r>
                <a:rPr lang="en-US" sz="1800" b="1">
                  <a:solidFill>
                    <a:schemeClr val="accent4"/>
                  </a:solidFill>
                  <a:latin typeface="Calibri" panose="020F0502020204030204" pitchFamily="34" charset="0"/>
                  <a:cs typeface="Calibri" panose="020F0502020204030204" pitchFamily="34" charset="0"/>
                </a:rPr>
                <a:t>Executable Notebook</a:t>
              </a:r>
            </a:p>
          </p:txBody>
        </p:sp>
        <p:cxnSp>
          <p:nvCxnSpPr>
            <p:cNvPr id="18" name="Straight Arrow Connector 17">
              <a:extLst>
                <a:ext uri="{FF2B5EF4-FFF2-40B4-BE49-F238E27FC236}">
                  <a16:creationId xmlns:a16="http://schemas.microsoft.com/office/drawing/2014/main" id="{C95B78BB-E275-49EE-BFB2-D880CA3595DB}"/>
                </a:ext>
              </a:extLst>
            </p:cNvPr>
            <p:cNvCxnSpPr>
              <a:cxnSpLocks/>
            </p:cNvCxnSpPr>
            <p:nvPr/>
          </p:nvCxnSpPr>
          <p:spPr>
            <a:xfrm>
              <a:off x="10304600" y="761114"/>
              <a:ext cx="0" cy="3657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21a logo - animations" descr="Icon&#10;&#10;Description automatically generated">
            <a:extLst>
              <a:ext uri="{FF2B5EF4-FFF2-40B4-BE49-F238E27FC236}">
                <a16:creationId xmlns:a16="http://schemas.microsoft.com/office/drawing/2014/main" id="{3D60B98D-7193-47C7-906E-7670AC3641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18557" y="4107915"/>
            <a:ext cx="781895" cy="182880"/>
          </a:xfrm>
          <a:prstGeom prst="rect">
            <a:avLst/>
          </a:prstGeom>
        </p:spPr>
      </p:pic>
      <p:pic>
        <p:nvPicPr>
          <p:cNvPr id="22" name="21b logo - animations">
            <a:extLst>
              <a:ext uri="{FF2B5EF4-FFF2-40B4-BE49-F238E27FC236}">
                <a16:creationId xmlns:a16="http://schemas.microsoft.com/office/drawing/2014/main" id="{A887683B-AD71-45EB-9CB7-52DC7E56912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87151" y="4098771"/>
            <a:ext cx="764913" cy="192024"/>
          </a:xfrm>
          <a:prstGeom prst="rect">
            <a:avLst/>
          </a:prstGeom>
        </p:spPr>
      </p:pic>
    </p:spTree>
    <p:extLst>
      <p:ext uri="{BB962C8B-B14F-4D97-AF65-F5344CB8AC3E}">
        <p14:creationId xmlns:p14="http://schemas.microsoft.com/office/powerpoint/2010/main" val="604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19700" fill="hold"/>
                                        <p:tgtEl>
                                          <p:spTgt spid="13"/>
                                        </p:tgtEl>
                                      </p:cBhvr>
                                    </p:cmd>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13"/>
                </p:tgtEl>
              </p:cMediaNode>
            </p:video>
          </p:childTnLst>
        </p:cTn>
      </p:par>
    </p:tnLst>
    <p:bldLst>
      <p:bldP spid="8" grpId="0" animBg="1"/>
      <p:bldP spid="15"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t>Sharing Results from MATLAB</a:t>
            </a:r>
            <a:br>
              <a:rPr lang="en-US"/>
            </a:br>
            <a:endParaRPr lang="en-US" dirty="0"/>
          </a:p>
        </p:txBody>
      </p:sp>
      <p:sp>
        <p:nvSpPr>
          <p:cNvPr id="174083" name="Rectangle 3"/>
          <p:cNvSpPr>
            <a:spLocks noGrp="1" noChangeArrowheads="1"/>
          </p:cNvSpPr>
          <p:nvPr>
            <p:ph type="body" idx="1"/>
          </p:nvPr>
        </p:nvSpPr>
        <p:spPr/>
        <p:txBody>
          <a:bodyPr/>
          <a:lstStyle/>
          <a:p>
            <a:r>
              <a:rPr lang="en-US" dirty="0"/>
              <a:t>Automatically generate reports</a:t>
            </a:r>
          </a:p>
          <a:p>
            <a:pPr lvl="2"/>
            <a:endParaRPr lang="en-US" dirty="0"/>
          </a:p>
          <a:p>
            <a:pPr lvl="2"/>
            <a:endParaRPr lang="en-US" dirty="0"/>
          </a:p>
          <a:p>
            <a:r>
              <a:rPr lang="en-US" dirty="0"/>
              <a:t>Create and package applications</a:t>
            </a:r>
          </a:p>
          <a:p>
            <a:pPr lvl="2"/>
            <a:endParaRPr lang="en-US" dirty="0"/>
          </a:p>
          <a:p>
            <a:pPr lvl="2"/>
            <a:endParaRPr lang="en-US" dirty="0"/>
          </a:p>
          <a:p>
            <a:r>
              <a:rPr lang="en-US" dirty="0"/>
              <a:t>Deploy to other environments</a:t>
            </a:r>
          </a:p>
          <a:p>
            <a:pPr lvl="2"/>
            <a:endParaRPr lang="en-US" dirty="0"/>
          </a:p>
        </p:txBody>
      </p:sp>
      <p:pic>
        <p:nvPicPr>
          <p:cNvPr id="2050" name="Picture 2" descr="C:\Users\szaranek\AppData\Local\Temp\SNAGHTMLa39fc6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2938" y="1447800"/>
            <a:ext cx="1740786" cy="2133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zaranek\AppData\Local\Temp\SNAGHTML149a397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2950392"/>
            <a:ext cx="2548752" cy="144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8229601" y="4131492"/>
            <a:ext cx="2007991" cy="16168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70669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9448800" cy="990600"/>
          </a:xfrm>
        </p:spPr>
        <p:txBody>
          <a:bodyPr/>
          <a:lstStyle/>
          <a:p>
            <a:r>
              <a:rPr lang="en-US"/>
              <a:t>Using MATLAB with Other Languages</a:t>
            </a:r>
          </a:p>
        </p:txBody>
      </p:sp>
      <p:sp>
        <p:nvSpPr>
          <p:cNvPr id="7" name="Text Placeholder 6"/>
          <p:cNvSpPr>
            <a:spLocks noGrp="1"/>
          </p:cNvSpPr>
          <p:nvPr>
            <p:ph type="body" sz="quarter" idx="11"/>
          </p:nvPr>
        </p:nvSpPr>
        <p:spPr>
          <a:xfrm>
            <a:off x="609600" y="1628272"/>
            <a:ext cx="7619999" cy="838200"/>
          </a:xfrm>
        </p:spPr>
        <p:txBody>
          <a:bodyPr/>
          <a:lstStyle/>
          <a:p>
            <a:r>
              <a:rPr lang="en-US"/>
              <a:t>Calling Libraries Written in Another Language From MATLAB</a:t>
            </a:r>
          </a:p>
        </p:txBody>
      </p:sp>
      <p:pic>
        <p:nvPicPr>
          <p:cNvPr id="4" name="Picture 3"/>
          <p:cNvPicPr>
            <a:picLocks noChangeAspect="1"/>
          </p:cNvPicPr>
          <p:nvPr/>
        </p:nvPicPr>
        <p:blipFill>
          <a:blip r:embed="rId3"/>
          <a:stretch>
            <a:fillRect/>
          </a:stretch>
        </p:blipFill>
        <p:spPr>
          <a:xfrm>
            <a:off x="609600" y="4422962"/>
            <a:ext cx="5410200" cy="1750801"/>
          </a:xfrm>
          <a:prstGeom prst="rect">
            <a:avLst/>
          </a:prstGeom>
        </p:spPr>
      </p:pic>
      <p:sp>
        <p:nvSpPr>
          <p:cNvPr id="9" name="Text Placeholder 6"/>
          <p:cNvSpPr>
            <a:spLocks noGrp="1"/>
          </p:cNvSpPr>
          <p:nvPr>
            <p:ph type="body" sz="quarter" idx="11"/>
          </p:nvPr>
        </p:nvSpPr>
        <p:spPr>
          <a:xfrm>
            <a:off x="609600" y="4118162"/>
            <a:ext cx="7619999" cy="838200"/>
          </a:xfrm>
        </p:spPr>
        <p:txBody>
          <a:bodyPr/>
          <a:lstStyle/>
          <a:p>
            <a:r>
              <a:rPr lang="en-US"/>
              <a:t>Calling MATLAB from Another Language</a:t>
            </a:r>
          </a:p>
        </p:txBody>
      </p:sp>
      <p:sp>
        <p:nvSpPr>
          <p:cNvPr id="10" name="TextBox 9"/>
          <p:cNvSpPr txBox="1"/>
          <p:nvPr/>
        </p:nvSpPr>
        <p:spPr>
          <a:xfrm>
            <a:off x="6553200" y="2085472"/>
            <a:ext cx="5181600" cy="2246769"/>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chemeClr val="tx2"/>
                </a:solidFill>
                <a:latin typeface="Arial" pitchFamily="34" charset="0"/>
                <a:cs typeface="Arial" pitchFamily="34" charset="0"/>
              </a:rPr>
              <a:t>Java</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Python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a:t>
            </a:r>
            <a:endParaRPr lang="en-US" sz="200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Fortran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COM components and ActiveX</a:t>
            </a:r>
            <a:r>
              <a:rPr lang="en-US" sz="2000" baseline="30000">
                <a:solidFill>
                  <a:schemeClr val="tx2"/>
                </a:solidFill>
                <a:latin typeface="Arial" pitchFamily="34" charset="0"/>
                <a:cs typeface="Arial" pitchFamily="34" charset="0"/>
              </a:rPr>
              <a:t>®</a:t>
            </a:r>
            <a:r>
              <a:rPr lang="en-US" sz="2000">
                <a:solidFill>
                  <a:schemeClr val="tx2"/>
                </a:solidFill>
                <a:latin typeface="Arial" pitchFamily="34" charset="0"/>
                <a:cs typeface="Arial" pitchFamily="34" charset="0"/>
              </a:rPr>
              <a:t> controls</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RESTful, HTTP, and WSDL web services</a:t>
            </a:r>
          </a:p>
        </p:txBody>
      </p:sp>
      <p:sp>
        <p:nvSpPr>
          <p:cNvPr id="12" name="Rectangle 11"/>
          <p:cNvSpPr/>
          <p:nvPr/>
        </p:nvSpPr>
        <p:spPr>
          <a:xfrm>
            <a:off x="6553200" y="4545834"/>
            <a:ext cx="5029200" cy="1631216"/>
          </a:xfrm>
          <a:prstGeom prst="rect">
            <a:avLst/>
          </a:prstGeom>
        </p:spPr>
        <p:txBody>
          <a:bodyPr wrap="square">
            <a:spAutoFit/>
          </a:bodyPr>
          <a:lstStyle/>
          <a:p>
            <a:pPr marL="285750" indent="-285750">
              <a:buFont typeface="Arial" panose="020B0604020202020204" pitchFamily="34" charset="0"/>
              <a:buChar char="•"/>
            </a:pPr>
            <a:r>
              <a:rPr lang="en-US" sz="2000">
                <a:solidFill>
                  <a:schemeClr val="tx2"/>
                </a:solidFill>
                <a:latin typeface="Arial" pitchFamily="34" charset="0"/>
                <a:cs typeface="Arial" pitchFamily="34" charset="0"/>
              </a:rPr>
              <a:t>Java</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Python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C/C++</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Fortran</a:t>
            </a:r>
          </a:p>
          <a:p>
            <a:pPr marL="285750" indent="-285750">
              <a:buFont typeface="Arial" panose="020B0604020202020204" pitchFamily="34" charset="0"/>
              <a:buChar char="•"/>
            </a:pPr>
            <a:r>
              <a:rPr lang="en-US" sz="2000">
                <a:solidFill>
                  <a:schemeClr val="tx2"/>
                </a:solidFill>
                <a:latin typeface="Arial" pitchFamily="34" charset="0"/>
                <a:cs typeface="Arial" pitchFamily="34" charset="0"/>
              </a:rPr>
              <a:t>COM Automation server</a:t>
            </a:r>
          </a:p>
        </p:txBody>
      </p:sp>
      <p:pic>
        <p:nvPicPr>
          <p:cNvPr id="21" name="Picture 20"/>
          <p:cNvPicPr>
            <a:picLocks noChangeAspect="1"/>
          </p:cNvPicPr>
          <p:nvPr/>
        </p:nvPicPr>
        <p:blipFill>
          <a:blip r:embed="rId4"/>
          <a:stretch>
            <a:fillRect/>
          </a:stretch>
        </p:blipFill>
        <p:spPr>
          <a:xfrm>
            <a:off x="609600" y="2009272"/>
            <a:ext cx="5602088" cy="1771471"/>
          </a:xfrm>
          <a:prstGeom prst="rect">
            <a:avLst/>
          </a:prstGeom>
        </p:spPr>
      </p:pic>
      <p:cxnSp>
        <p:nvCxnSpPr>
          <p:cNvPr id="17" name="Straight Arrow Connector 16">
            <a:extLst>
              <a:ext uri="{FF2B5EF4-FFF2-40B4-BE49-F238E27FC236}">
                <a16:creationId xmlns:a16="http://schemas.microsoft.com/office/drawing/2014/main" id="{651A792F-861E-417E-85DD-FEE89EC232C3}"/>
              </a:ext>
            </a:extLst>
          </p:cNvPr>
          <p:cNvCxnSpPr/>
          <p:nvPr/>
        </p:nvCxnSpPr>
        <p:spPr>
          <a:xfrm>
            <a:off x="7543800" y="3208856"/>
            <a:ext cx="99060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ED37EEA-3B99-4C58-80CD-741942B78321}"/>
              </a:ext>
            </a:extLst>
          </p:cNvPr>
          <p:cNvGrpSpPr/>
          <p:nvPr/>
        </p:nvGrpSpPr>
        <p:grpSpPr>
          <a:xfrm>
            <a:off x="8686799" y="2921544"/>
            <a:ext cx="2978973" cy="662781"/>
            <a:chOff x="8686799" y="2921544"/>
            <a:chExt cx="2978973" cy="662781"/>
          </a:xfrm>
        </p:grpSpPr>
        <p:grpSp>
          <p:nvGrpSpPr>
            <p:cNvPr id="11" name="Group 10">
              <a:extLst>
                <a:ext uri="{FF2B5EF4-FFF2-40B4-BE49-F238E27FC236}">
                  <a16:creationId xmlns:a16="http://schemas.microsoft.com/office/drawing/2014/main" id="{3AF2631C-BF83-4242-8C81-B83AF334A6F0}"/>
                </a:ext>
              </a:extLst>
            </p:cNvPr>
            <p:cNvGrpSpPr/>
            <p:nvPr/>
          </p:nvGrpSpPr>
          <p:grpSpPr>
            <a:xfrm>
              <a:off x="8686799" y="2921544"/>
              <a:ext cx="2895601" cy="640080"/>
              <a:chOff x="8229599" y="2179009"/>
              <a:chExt cx="2895601" cy="640080"/>
            </a:xfrm>
          </p:grpSpPr>
          <p:sp>
            <p:nvSpPr>
              <p:cNvPr id="8" name="Rectangle: Rounded Corners 7">
                <a:extLst>
                  <a:ext uri="{FF2B5EF4-FFF2-40B4-BE49-F238E27FC236}">
                    <a16:creationId xmlns:a16="http://schemas.microsoft.com/office/drawing/2014/main" id="{CFD34168-9A9B-458A-B5FA-569E8B620882}"/>
                  </a:ext>
                </a:extLst>
              </p:cNvPr>
              <p:cNvSpPr/>
              <p:nvPr/>
            </p:nvSpPr>
            <p:spPr>
              <a:xfrm>
                <a:off x="8229599" y="2179009"/>
                <a:ext cx="2895601" cy="640080"/>
              </a:xfrm>
              <a:prstGeom prst="roundRect">
                <a:avLst>
                  <a:gd name="adj" fmla="val 12651"/>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2"/>
                    </a:solidFill>
                    <a:latin typeface="Calibri" panose="020F0502020204030204" pitchFamily="34" charset="0"/>
                    <a:cs typeface="Calibri" panose="020F0502020204030204" pitchFamily="34" charset="0"/>
                  </a:rPr>
                  <a:t>Call C++ libraries directly</a:t>
                </a:r>
                <a:br>
                  <a:rPr lang="en-US" sz="1600">
                    <a:solidFill>
                      <a:schemeClr val="tx2"/>
                    </a:solidFill>
                    <a:latin typeface="Calibri" panose="020F0502020204030204" pitchFamily="34" charset="0"/>
                    <a:cs typeface="Calibri" panose="020F0502020204030204" pitchFamily="34" charset="0"/>
                  </a:rPr>
                </a:br>
                <a:r>
                  <a:rPr lang="en-US" sz="1600">
                    <a:solidFill>
                      <a:schemeClr val="tx2"/>
                    </a:solidFill>
                    <a:latin typeface="Calibri" panose="020F0502020204030204" pitchFamily="34" charset="0"/>
                    <a:cs typeface="Calibri" panose="020F0502020204030204" pitchFamily="34" charset="0"/>
                  </a:rPr>
                  <a:t>from MATLAB</a:t>
                </a:r>
                <a:r>
                  <a:rPr lang="en-US">
                    <a:solidFill>
                      <a:schemeClr val="tx2"/>
                    </a:solidFill>
                    <a:latin typeface="Calibri" panose="020F0502020204030204" pitchFamily="34" charset="0"/>
                    <a:cs typeface="Calibri" panose="020F0502020204030204" pitchFamily="34" charset="0"/>
                  </a:rPr>
                  <a:t> </a:t>
                </a:r>
              </a:p>
            </p:txBody>
          </p:sp>
          <p:pic>
            <p:nvPicPr>
              <p:cNvPr id="16" name="Picture 15">
                <a:extLst>
                  <a:ext uri="{FF2B5EF4-FFF2-40B4-BE49-F238E27FC236}">
                    <a16:creationId xmlns:a16="http://schemas.microsoft.com/office/drawing/2014/main" id="{C944F538-6C98-496C-B672-C7CF484BB0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2486207"/>
                <a:ext cx="1030425" cy="246888"/>
              </a:xfrm>
              <a:prstGeom prst="rect">
                <a:avLst/>
              </a:prstGeom>
            </p:spPr>
          </p:pic>
        </p:grpSp>
        <p:sp>
          <p:nvSpPr>
            <p:cNvPr id="32" name="TextBox 31">
              <a:extLst>
                <a:ext uri="{FF2B5EF4-FFF2-40B4-BE49-F238E27FC236}">
                  <a16:creationId xmlns:a16="http://schemas.microsoft.com/office/drawing/2014/main" id="{751EDDD0-B977-4660-9149-A038EF7E95F3}"/>
                </a:ext>
              </a:extLst>
            </p:cNvPr>
            <p:cNvSpPr txBox="1"/>
            <p:nvPr/>
          </p:nvSpPr>
          <p:spPr>
            <a:xfrm>
              <a:off x="11332026" y="3184215"/>
              <a:ext cx="333746" cy="400110"/>
            </a:xfrm>
            <a:prstGeom prst="rect">
              <a:avLst/>
            </a:prstGeom>
            <a:noFill/>
          </p:spPr>
          <p:txBody>
            <a:bodyPr wrap="none" rtlCol="0">
              <a:spAutoFit/>
            </a:bodyPr>
            <a:lstStyle/>
            <a:p>
              <a:r>
                <a:rPr lang="en-US" sz="2000">
                  <a:solidFill>
                    <a:schemeClr val="tx2"/>
                  </a:solidFill>
                  <a:latin typeface="Arial" pitchFamily="34" charset="0"/>
                  <a:cs typeface="Arial" pitchFamily="34" charset="0"/>
                </a:rPr>
                <a:t>+</a:t>
              </a:r>
            </a:p>
          </p:txBody>
        </p:sp>
      </p:grpSp>
      <p:sp>
        <p:nvSpPr>
          <p:cNvPr id="22" name="TextBox 21">
            <a:extLst>
              <a:ext uri="{FF2B5EF4-FFF2-40B4-BE49-F238E27FC236}">
                <a16:creationId xmlns:a16="http://schemas.microsoft.com/office/drawing/2014/main" id="{6DD47CBB-D91A-49F5-9FF1-D5528FAB8502}"/>
              </a:ext>
            </a:extLst>
          </p:cNvPr>
          <p:cNvSpPr txBox="1"/>
          <p:nvPr/>
        </p:nvSpPr>
        <p:spPr>
          <a:xfrm>
            <a:off x="137160" y="6457822"/>
            <a:ext cx="3157852" cy="276999"/>
          </a:xfrm>
          <a:prstGeom prst="rect">
            <a:avLst/>
          </a:prstGeom>
          <a:noFill/>
        </p:spPr>
        <p:txBody>
          <a:bodyPr wrap="none" rtlCol="0">
            <a:spAutoFit/>
          </a:bodyPr>
          <a:lstStyle/>
          <a:p>
            <a:r>
              <a:rPr lang="en-US" sz="1200" b="1">
                <a:solidFill>
                  <a:schemeClr val="tx2"/>
                </a:solidFill>
                <a:latin typeface="Calibri" panose="020F0502020204030204" pitchFamily="34" charset="0"/>
                <a:cs typeface="Calibri" panose="020F0502020204030204" pitchFamily="34" charset="0"/>
              </a:rPr>
              <a:t>Write &amp; Execute  </a:t>
            </a:r>
            <a:r>
              <a:rPr lang="en-US" sz="1200" b="1">
                <a:solidFill>
                  <a:schemeClr val="bg1">
                    <a:lumMod val="75000"/>
                  </a:schemeClr>
                </a:solidFill>
                <a:latin typeface="Calibri" panose="020F0502020204030204" pitchFamily="34" charset="0"/>
                <a:cs typeface="Calibri" panose="020F0502020204030204" pitchFamily="34" charset="0"/>
              </a:rPr>
              <a:t>&gt;&gt;  Organize  &gt;&gt;  Test &amp; Share</a:t>
            </a:r>
          </a:p>
        </p:txBody>
      </p:sp>
    </p:spTree>
    <p:extLst>
      <p:ext uri="{BB962C8B-B14F-4D97-AF65-F5344CB8AC3E}">
        <p14:creationId xmlns:p14="http://schemas.microsoft.com/office/powerpoint/2010/main" val="320656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Summary </a:t>
            </a:r>
            <a:br>
              <a:rPr lang="en-US" dirty="0"/>
            </a:br>
            <a:endParaRPr lang="en-US" sz="2000" i="1" dirty="0"/>
          </a:p>
        </p:txBody>
      </p:sp>
      <p:sp>
        <p:nvSpPr>
          <p:cNvPr id="7" name="Rectangle 6"/>
          <p:cNvSpPr/>
          <p:nvPr/>
        </p:nvSpPr>
        <p:spPr>
          <a:xfrm>
            <a:off x="685800" y="1136809"/>
            <a:ext cx="11354663" cy="2215991"/>
          </a:xfrm>
          <a:prstGeom prst="rect">
            <a:avLst/>
          </a:prstGeom>
        </p:spPr>
        <p:txBody>
          <a:bodyPr wrap="square">
            <a:spAutoFit/>
          </a:bodyPr>
          <a:lstStyle/>
          <a:p>
            <a:pPr marL="457200" lvl="0" indent="-457200">
              <a:buFont typeface="+mj-lt"/>
              <a:buAutoNum type="arabicPeriod"/>
            </a:pPr>
            <a:r>
              <a:rPr lang="en-US" sz="2400" dirty="0"/>
              <a:t>Show how to set up script and import data into MATLAB for analysis</a:t>
            </a:r>
          </a:p>
          <a:p>
            <a:pPr marL="457200" indent="-457200">
              <a:buFont typeface="+mj-lt"/>
              <a:buAutoNum type="arabicPeriod"/>
            </a:pPr>
            <a:r>
              <a:rPr lang="en-US" sz="2400" dirty="0"/>
              <a:t>Demonstrate how to enhance data analysis workflows with MATLAB</a:t>
            </a:r>
          </a:p>
          <a:p>
            <a:pPr marL="457200" indent="-457200">
              <a:buFont typeface="+mj-lt"/>
              <a:buAutoNum type="arabicPeriod"/>
            </a:pPr>
            <a:r>
              <a:rPr lang="en-US" sz="2400" dirty="0"/>
              <a:t>Show how to share analysis results with others via MATLAB</a:t>
            </a:r>
          </a:p>
          <a:p>
            <a:pPr marL="457200" indent="-457200">
              <a:buFont typeface="+mj-lt"/>
              <a:buAutoNum type="arabicPeriod"/>
            </a:pPr>
            <a:endParaRPr lang="en-US" sz="2200" dirty="0"/>
          </a:p>
          <a:p>
            <a:pPr marL="457200" indent="-457200">
              <a:buFont typeface="+mj-lt"/>
              <a:buAutoNum type="arabicPeriod"/>
            </a:pPr>
            <a:endParaRPr lang="en-US" sz="2200" dirty="0"/>
          </a:p>
          <a:p>
            <a:endParaRPr lang="en-US" sz="2200" dirty="0"/>
          </a:p>
        </p:txBody>
      </p:sp>
      <p:pic>
        <p:nvPicPr>
          <p:cNvPr id="2" name="Picture 1">
            <a:extLst>
              <a:ext uri="{FF2B5EF4-FFF2-40B4-BE49-F238E27FC236}">
                <a16:creationId xmlns:a16="http://schemas.microsoft.com/office/drawing/2014/main" id="{1F84BC33-A5D8-4A9B-951B-B0C76E71F693}"/>
              </a:ext>
            </a:extLst>
          </p:cNvPr>
          <p:cNvPicPr>
            <a:picLocks noChangeAspect="1"/>
          </p:cNvPicPr>
          <p:nvPr/>
        </p:nvPicPr>
        <p:blipFill>
          <a:blip r:embed="rId3"/>
          <a:stretch>
            <a:fillRect/>
          </a:stretch>
        </p:blipFill>
        <p:spPr>
          <a:xfrm>
            <a:off x="2914785" y="2743200"/>
            <a:ext cx="6362429" cy="3962400"/>
          </a:xfrm>
          <a:prstGeom prst="rect">
            <a:avLst/>
          </a:prstGeom>
        </p:spPr>
      </p:pic>
      <p:sp>
        <p:nvSpPr>
          <p:cNvPr id="8" name="Rounded Rectangle 65">
            <a:extLst>
              <a:ext uri="{FF2B5EF4-FFF2-40B4-BE49-F238E27FC236}">
                <a16:creationId xmlns:a16="http://schemas.microsoft.com/office/drawing/2014/main" id="{2379DD43-A879-4C80-92E8-BD40B1FE08E4}"/>
              </a:ext>
            </a:extLst>
          </p:cNvPr>
          <p:cNvSpPr/>
          <p:nvPr/>
        </p:nvSpPr>
        <p:spPr bwMode="auto">
          <a:xfrm>
            <a:off x="2971800" y="3048000"/>
            <a:ext cx="1295400" cy="990600"/>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9" name="Rounded Rectangle 65">
            <a:extLst>
              <a:ext uri="{FF2B5EF4-FFF2-40B4-BE49-F238E27FC236}">
                <a16:creationId xmlns:a16="http://schemas.microsoft.com/office/drawing/2014/main" id="{13DA2B52-5B68-4F3C-9A81-9A275A8BA205}"/>
              </a:ext>
            </a:extLst>
          </p:cNvPr>
          <p:cNvSpPr/>
          <p:nvPr/>
        </p:nvSpPr>
        <p:spPr bwMode="auto">
          <a:xfrm>
            <a:off x="5257800" y="3198674"/>
            <a:ext cx="990600" cy="1068526"/>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10" name="Rounded Rectangle 65">
            <a:extLst>
              <a:ext uri="{FF2B5EF4-FFF2-40B4-BE49-F238E27FC236}">
                <a16:creationId xmlns:a16="http://schemas.microsoft.com/office/drawing/2014/main" id="{26F0811C-63F4-4CD6-8B5C-F6D912069912}"/>
              </a:ext>
            </a:extLst>
          </p:cNvPr>
          <p:cNvSpPr/>
          <p:nvPr/>
        </p:nvSpPr>
        <p:spPr bwMode="auto">
          <a:xfrm>
            <a:off x="7914443" y="3048000"/>
            <a:ext cx="1295400" cy="990600"/>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pic>
        <p:nvPicPr>
          <p:cNvPr id="5" name="Picture 4">
            <a:extLst>
              <a:ext uri="{FF2B5EF4-FFF2-40B4-BE49-F238E27FC236}">
                <a16:creationId xmlns:a16="http://schemas.microsoft.com/office/drawing/2014/main" id="{9C747E68-2D18-4393-A8F5-CE0E2C33507A}"/>
              </a:ext>
            </a:extLst>
          </p:cNvPr>
          <p:cNvPicPr>
            <a:picLocks noChangeAspect="1"/>
          </p:cNvPicPr>
          <p:nvPr/>
        </p:nvPicPr>
        <p:blipFill>
          <a:blip r:embed="rId4"/>
          <a:stretch>
            <a:fillRect/>
          </a:stretch>
        </p:blipFill>
        <p:spPr>
          <a:xfrm rot="828272" flipH="1">
            <a:off x="386732" y="1180455"/>
            <a:ext cx="350017" cy="298017"/>
          </a:xfrm>
          <a:prstGeom prst="rect">
            <a:avLst/>
          </a:prstGeom>
        </p:spPr>
      </p:pic>
      <p:pic>
        <p:nvPicPr>
          <p:cNvPr id="14" name="Picture 13">
            <a:extLst>
              <a:ext uri="{FF2B5EF4-FFF2-40B4-BE49-F238E27FC236}">
                <a16:creationId xmlns:a16="http://schemas.microsoft.com/office/drawing/2014/main" id="{C1449E0D-F6BA-4593-8217-1029D2A43926}"/>
              </a:ext>
            </a:extLst>
          </p:cNvPr>
          <p:cNvPicPr>
            <a:picLocks noChangeAspect="1"/>
          </p:cNvPicPr>
          <p:nvPr/>
        </p:nvPicPr>
        <p:blipFill>
          <a:blip r:embed="rId4"/>
          <a:stretch>
            <a:fillRect/>
          </a:stretch>
        </p:blipFill>
        <p:spPr>
          <a:xfrm rot="828272" flipH="1">
            <a:off x="386731" y="1569528"/>
            <a:ext cx="350017" cy="298017"/>
          </a:xfrm>
          <a:prstGeom prst="rect">
            <a:avLst/>
          </a:prstGeom>
        </p:spPr>
      </p:pic>
      <p:pic>
        <p:nvPicPr>
          <p:cNvPr id="15" name="Picture 14">
            <a:extLst>
              <a:ext uri="{FF2B5EF4-FFF2-40B4-BE49-F238E27FC236}">
                <a16:creationId xmlns:a16="http://schemas.microsoft.com/office/drawing/2014/main" id="{601A7A2F-81EF-41B0-9AF0-8751490B6700}"/>
              </a:ext>
            </a:extLst>
          </p:cNvPr>
          <p:cNvPicPr>
            <a:picLocks noChangeAspect="1"/>
          </p:cNvPicPr>
          <p:nvPr/>
        </p:nvPicPr>
        <p:blipFill>
          <a:blip r:embed="rId4"/>
          <a:stretch>
            <a:fillRect/>
          </a:stretch>
        </p:blipFill>
        <p:spPr>
          <a:xfrm rot="828272" flipH="1">
            <a:off x="386729" y="1950528"/>
            <a:ext cx="350017" cy="298017"/>
          </a:xfrm>
          <a:prstGeom prst="rect">
            <a:avLst/>
          </a:prstGeom>
        </p:spPr>
      </p:pic>
      <p:sp>
        <p:nvSpPr>
          <p:cNvPr id="17" name="Circular Arrow 63">
            <a:extLst>
              <a:ext uri="{FF2B5EF4-FFF2-40B4-BE49-F238E27FC236}">
                <a16:creationId xmlns:a16="http://schemas.microsoft.com/office/drawing/2014/main" id="{06408BCF-32A4-4A6C-91EB-586839CA4814}"/>
              </a:ext>
            </a:extLst>
          </p:cNvPr>
          <p:cNvSpPr/>
          <p:nvPr/>
        </p:nvSpPr>
        <p:spPr bwMode="auto">
          <a:xfrm>
            <a:off x="4321996" y="2971800"/>
            <a:ext cx="3525076" cy="3505200"/>
          </a:xfrm>
          <a:prstGeom prst="circularArrow">
            <a:avLst>
              <a:gd name="adj1" fmla="val 1144"/>
              <a:gd name="adj2" fmla="val 237085"/>
              <a:gd name="adj3" fmla="val 20655697"/>
              <a:gd name="adj4" fmla="val 581869"/>
              <a:gd name="adj5" fmla="val 1993"/>
            </a:avLst>
          </a:prstGeom>
          <a:solidFill>
            <a:srgbClr val="E99619">
              <a:alpha val="29020"/>
            </a:srgbClr>
          </a:solidFill>
          <a:ln w="38100" cap="flat" cmpd="sng" algn="ctr">
            <a:solidFill>
              <a:srgbClr val="E99619"/>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Tree>
    <p:extLst>
      <p:ext uri="{BB962C8B-B14F-4D97-AF65-F5344CB8AC3E}">
        <p14:creationId xmlns:p14="http://schemas.microsoft.com/office/powerpoint/2010/main" val="8793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A20B364-576C-4E13-A395-08F53F6458EE}"/>
              </a:ext>
            </a:extLst>
          </p:cNvPr>
          <p:cNvGrpSpPr/>
          <p:nvPr/>
        </p:nvGrpSpPr>
        <p:grpSpPr>
          <a:xfrm>
            <a:off x="4958952" y="1492453"/>
            <a:ext cx="6931183" cy="4888850"/>
            <a:chOff x="856853" y="586792"/>
            <a:chExt cx="6172200" cy="4353508"/>
          </a:xfrm>
        </p:grpSpPr>
        <p:grpSp>
          <p:nvGrpSpPr>
            <p:cNvPr id="21" name="Group 20">
              <a:extLst>
                <a:ext uri="{FF2B5EF4-FFF2-40B4-BE49-F238E27FC236}">
                  <a16:creationId xmlns:a16="http://schemas.microsoft.com/office/drawing/2014/main" id="{17F036BF-2A58-40B1-9214-4329DBD4154D}"/>
                </a:ext>
              </a:extLst>
            </p:cNvPr>
            <p:cNvGrpSpPr/>
            <p:nvPr/>
          </p:nvGrpSpPr>
          <p:grpSpPr>
            <a:xfrm>
              <a:off x="870450" y="586792"/>
              <a:ext cx="6145007" cy="4353508"/>
              <a:chOff x="856854" y="774698"/>
              <a:chExt cx="6610746" cy="4683467"/>
            </a:xfrm>
          </p:grpSpPr>
          <p:pic>
            <p:nvPicPr>
              <p:cNvPr id="29" name="Picture 28">
                <a:extLst>
                  <a:ext uri="{FF2B5EF4-FFF2-40B4-BE49-F238E27FC236}">
                    <a16:creationId xmlns:a16="http://schemas.microsoft.com/office/drawing/2014/main" id="{40238E71-42BB-4FF3-8DD2-A1AD16369C3D}"/>
                  </a:ext>
                </a:extLst>
              </p:cNvPr>
              <p:cNvPicPr>
                <a:picLocks noChangeAspect="1"/>
              </p:cNvPicPr>
              <p:nvPr/>
            </p:nvPicPr>
            <p:blipFill rotWithShape="1">
              <a:blip r:embed="rId3"/>
              <a:srcRect t="10246" r="65047" b="41601"/>
              <a:stretch/>
            </p:blipFill>
            <p:spPr>
              <a:xfrm>
                <a:off x="856854" y="774698"/>
                <a:ext cx="2758598" cy="3116527"/>
              </a:xfrm>
              <a:prstGeom prst="rect">
                <a:avLst/>
              </a:prstGeom>
            </p:spPr>
          </p:pic>
          <p:pic>
            <p:nvPicPr>
              <p:cNvPr id="30" name="Picture 29">
                <a:extLst>
                  <a:ext uri="{FF2B5EF4-FFF2-40B4-BE49-F238E27FC236}">
                    <a16:creationId xmlns:a16="http://schemas.microsoft.com/office/drawing/2014/main" id="{FDDAF473-270C-436D-9947-8296B5A56D3D}"/>
                  </a:ext>
                </a:extLst>
              </p:cNvPr>
              <p:cNvPicPr>
                <a:picLocks noChangeAspect="1"/>
              </p:cNvPicPr>
              <p:nvPr/>
            </p:nvPicPr>
            <p:blipFill rotWithShape="1">
              <a:blip r:embed="rId3"/>
              <a:srcRect t="75157" r="65047"/>
              <a:stretch/>
            </p:blipFill>
            <p:spPr>
              <a:xfrm>
                <a:off x="856854" y="3850273"/>
                <a:ext cx="2758598" cy="1607892"/>
              </a:xfrm>
              <a:prstGeom prst="rect">
                <a:avLst/>
              </a:prstGeom>
            </p:spPr>
          </p:pic>
          <p:pic>
            <p:nvPicPr>
              <p:cNvPr id="31" name="Picture 30">
                <a:extLst>
                  <a:ext uri="{FF2B5EF4-FFF2-40B4-BE49-F238E27FC236}">
                    <a16:creationId xmlns:a16="http://schemas.microsoft.com/office/drawing/2014/main" id="{F8472BDD-3F9A-4B7A-8E3F-29A7356A0A57}"/>
                  </a:ext>
                </a:extLst>
              </p:cNvPr>
              <p:cNvPicPr>
                <a:picLocks noChangeAspect="1"/>
              </p:cNvPicPr>
              <p:nvPr/>
            </p:nvPicPr>
            <p:blipFill rotWithShape="1">
              <a:blip r:embed="rId3"/>
              <a:srcRect l="34669" t="29673" r="16656"/>
              <a:stretch/>
            </p:blipFill>
            <p:spPr>
              <a:xfrm>
                <a:off x="3514802" y="774699"/>
                <a:ext cx="3952798" cy="4683465"/>
              </a:xfrm>
              <a:prstGeom prst="rect">
                <a:avLst/>
              </a:prstGeom>
            </p:spPr>
          </p:pic>
        </p:grpSp>
        <p:sp>
          <p:nvSpPr>
            <p:cNvPr id="26" name="Rectangle 25">
              <a:extLst>
                <a:ext uri="{FF2B5EF4-FFF2-40B4-BE49-F238E27FC236}">
                  <a16:creationId xmlns:a16="http://schemas.microsoft.com/office/drawing/2014/main" id="{16A9A55F-9FCE-4F22-835F-A30FFF4A1DDE}"/>
                </a:ext>
              </a:extLst>
            </p:cNvPr>
            <p:cNvSpPr/>
            <p:nvPr/>
          </p:nvSpPr>
          <p:spPr>
            <a:xfrm>
              <a:off x="856853" y="586793"/>
              <a:ext cx="6172200" cy="4353507"/>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sp>
        <p:nvSpPr>
          <p:cNvPr id="2" name="Title 1"/>
          <p:cNvSpPr>
            <a:spLocks noGrp="1"/>
          </p:cNvSpPr>
          <p:nvPr>
            <p:ph type="title"/>
          </p:nvPr>
        </p:nvSpPr>
        <p:spPr>
          <a:xfrm>
            <a:off x="609602" y="457200"/>
            <a:ext cx="11048998" cy="990600"/>
          </a:xfrm>
        </p:spPr>
        <p:txBody>
          <a:bodyPr/>
          <a:lstStyle/>
          <a:p>
            <a:r>
              <a:rPr lang="en-US"/>
              <a:t>There’s much more available than we can cover today</a:t>
            </a:r>
            <a:br>
              <a:rPr lang="en-US"/>
            </a:br>
            <a:r>
              <a:rPr lang="en-US" sz="2000">
                <a:solidFill>
                  <a:schemeClr val="tx1"/>
                </a:solidFill>
              </a:rPr>
              <a:t>Build your own custom </a:t>
            </a:r>
            <a:r>
              <a:rPr lang="en-US" sz="2000">
                <a:solidFill>
                  <a:schemeClr val="tx1"/>
                </a:solidFill>
                <a:hlinkClick r:id="rId4">
                  <a:extLst>
                    <a:ext uri="{A12FA001-AC4F-418D-AE19-62706E023703}">
                      <ahyp:hlinkClr xmlns:ahyp="http://schemas.microsoft.com/office/drawing/2018/hyperlinkcolor" val="tx"/>
                    </a:ext>
                  </a:extLst>
                </a:hlinkClick>
              </a:rPr>
              <a:t>release notes</a:t>
            </a:r>
            <a:endParaRPr lang="en-US">
              <a:solidFill>
                <a:schemeClr val="tx1"/>
              </a:solidFill>
            </a:endParaRPr>
          </a:p>
        </p:txBody>
      </p:sp>
      <p:sp>
        <p:nvSpPr>
          <p:cNvPr id="3" name="Content Placeholder 2"/>
          <p:cNvSpPr>
            <a:spLocks noGrp="1"/>
          </p:cNvSpPr>
          <p:nvPr>
            <p:ph idx="1"/>
          </p:nvPr>
        </p:nvSpPr>
        <p:spPr/>
        <p:txBody>
          <a:bodyPr/>
          <a:lstStyle/>
          <a:p>
            <a:r>
              <a:rPr lang="en-US"/>
              <a:t>Filter results by:</a:t>
            </a:r>
          </a:p>
          <a:p>
            <a:pPr lvl="1"/>
            <a:r>
              <a:rPr lang="en-US"/>
              <a:t>Category</a:t>
            </a:r>
          </a:p>
          <a:p>
            <a:pPr lvl="1"/>
            <a:r>
              <a:rPr lang="en-US"/>
              <a:t>Release range</a:t>
            </a:r>
          </a:p>
          <a:p>
            <a:pPr lvl="1"/>
            <a:r>
              <a:rPr lang="en-US"/>
              <a:t>Specific search terms</a:t>
            </a:r>
          </a:p>
          <a:p>
            <a:pPr lvl="1"/>
            <a:endParaRPr lang="en-US"/>
          </a:p>
        </p:txBody>
      </p:sp>
      <p:sp>
        <p:nvSpPr>
          <p:cNvPr id="4" name="Rectangle: Rounded Corners 3">
            <a:extLst>
              <a:ext uri="{FF2B5EF4-FFF2-40B4-BE49-F238E27FC236}">
                <a16:creationId xmlns:a16="http://schemas.microsoft.com/office/drawing/2014/main" id="{3BCDB8C6-AAE4-4954-B26D-CE7629E700B4}"/>
              </a:ext>
            </a:extLst>
          </p:cNvPr>
          <p:cNvSpPr/>
          <p:nvPr/>
        </p:nvSpPr>
        <p:spPr>
          <a:xfrm>
            <a:off x="4964904" y="5461000"/>
            <a:ext cx="2642396" cy="914400"/>
          </a:xfrm>
          <a:prstGeom prst="roundRect">
            <a:avLst>
              <a:gd name="adj" fmla="val 710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 name="Rectangle: Rounded Corners 5">
            <a:extLst>
              <a:ext uri="{FF2B5EF4-FFF2-40B4-BE49-F238E27FC236}">
                <a16:creationId xmlns:a16="http://schemas.microsoft.com/office/drawing/2014/main" id="{232D7C15-2510-4D4C-8D27-D5C59F28B0A2}"/>
              </a:ext>
            </a:extLst>
          </p:cNvPr>
          <p:cNvSpPr/>
          <p:nvPr/>
        </p:nvSpPr>
        <p:spPr>
          <a:xfrm>
            <a:off x="4964904" y="1704463"/>
            <a:ext cx="2642396" cy="795849"/>
          </a:xfrm>
          <a:prstGeom prst="roundRect">
            <a:avLst>
              <a:gd name="adj" fmla="val 7308"/>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6" name="Rectangle: Rounded Corners 15">
            <a:extLst>
              <a:ext uri="{FF2B5EF4-FFF2-40B4-BE49-F238E27FC236}">
                <a16:creationId xmlns:a16="http://schemas.microsoft.com/office/drawing/2014/main" id="{9DD2EB9C-CC72-4AC6-91E8-2BD9814C2480}"/>
              </a:ext>
            </a:extLst>
          </p:cNvPr>
          <p:cNvSpPr/>
          <p:nvPr/>
        </p:nvSpPr>
        <p:spPr>
          <a:xfrm>
            <a:off x="4964904" y="4704328"/>
            <a:ext cx="2642396" cy="753682"/>
          </a:xfrm>
          <a:prstGeom prst="roundRect">
            <a:avLst>
              <a:gd name="adj" fmla="val 710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300058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4" grpId="1" animBg="1"/>
      <p:bldP spid="6"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85800" y="3838525"/>
            <a:ext cx="2169318" cy="1205177"/>
          </a:xfrm>
          <a:prstGeom prst="rect">
            <a:avLst/>
          </a:prstGeom>
          <a:noFill/>
          <a:ln>
            <a:noFill/>
          </a:ln>
          <a:effectLst/>
        </p:spPr>
      </p:sp>
      <p:pic>
        <p:nvPicPr>
          <p:cNvPr id="26" name="Picture 25"/>
          <p:cNvPicPr>
            <a:picLocks noChangeAspect="1"/>
          </p:cNvPicPr>
          <p:nvPr/>
        </p:nvPicPr>
        <p:blipFill>
          <a:blip r:embed="rId3"/>
          <a:stretch>
            <a:fillRect/>
          </a:stretch>
        </p:blipFill>
        <p:spPr>
          <a:xfrm>
            <a:off x="674348" y="3768206"/>
            <a:ext cx="1946449" cy="517902"/>
          </a:xfrm>
          <a:prstGeom prst="rect">
            <a:avLst/>
          </a:prstGeom>
        </p:spPr>
      </p:pic>
      <p:pic>
        <p:nvPicPr>
          <p:cNvPr id="27" name="Picture 26"/>
          <p:cNvPicPr>
            <a:picLocks noChangeAspect="1"/>
          </p:cNvPicPr>
          <p:nvPr/>
        </p:nvPicPr>
        <p:blipFill>
          <a:blip r:embed="rId4"/>
          <a:stretch>
            <a:fillRect/>
          </a:stretch>
        </p:blipFill>
        <p:spPr>
          <a:xfrm>
            <a:off x="866684" y="4306095"/>
            <a:ext cx="1492953" cy="502346"/>
          </a:xfrm>
          <a:prstGeom prst="rect">
            <a:avLst/>
          </a:prstGeom>
        </p:spPr>
      </p:pic>
      <p:sp>
        <p:nvSpPr>
          <p:cNvPr id="28" name="Freeform 27"/>
          <p:cNvSpPr/>
          <p:nvPr/>
        </p:nvSpPr>
        <p:spPr>
          <a:xfrm>
            <a:off x="3399635" y="3132653"/>
            <a:ext cx="146103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MATLAB Answers</a:t>
            </a:r>
          </a:p>
        </p:txBody>
      </p:sp>
      <p:sp>
        <p:nvSpPr>
          <p:cNvPr id="31" name="Freeform 30"/>
          <p:cNvSpPr/>
          <p:nvPr/>
        </p:nvSpPr>
        <p:spPr>
          <a:xfrm>
            <a:off x="4646983" y="2133600"/>
            <a:ext cx="1195924"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grpSp>
        <p:nvGrpSpPr>
          <p:cNvPr id="34" name="Group 33"/>
          <p:cNvGrpSpPr/>
          <p:nvPr/>
        </p:nvGrpSpPr>
        <p:grpSpPr>
          <a:xfrm>
            <a:off x="2600971" y="2355388"/>
            <a:ext cx="3266429" cy="3739193"/>
            <a:chOff x="4199310" y="666495"/>
            <a:chExt cx="4641397" cy="5418475"/>
          </a:xfrm>
        </p:grpSpPr>
        <p:sp>
          <p:nvSpPr>
            <p:cNvPr id="19" name="Freeform 18"/>
            <p:cNvSpPr/>
            <p:nvPr/>
          </p:nvSpPr>
          <p:spPr>
            <a:xfrm>
              <a:off x="4199310"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66CC"/>
            </a:solidFill>
            <a:ln>
              <a:noFill/>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0" name="Freeform 19"/>
            <p:cNvSpPr/>
            <p:nvPr/>
          </p:nvSpPr>
          <p:spPr>
            <a:xfrm>
              <a:off x="6086617"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30A0"/>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20"/>
            <p:cNvSpPr/>
            <p:nvPr/>
          </p:nvSpPr>
          <p:spPr>
            <a:xfrm>
              <a:off x="6960370"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FC000">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3" name="Freeform 22"/>
            <p:cNvSpPr/>
            <p:nvPr/>
          </p:nvSpPr>
          <p:spPr>
            <a:xfrm>
              <a:off x="5073063"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ED7D31"/>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23"/>
            <p:cNvSpPr/>
            <p:nvPr/>
          </p:nvSpPr>
          <p:spPr>
            <a:xfrm>
              <a:off x="6086617" y="4076342"/>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5" name="Freeform 24"/>
            <p:cNvSpPr/>
            <p:nvPr/>
          </p:nvSpPr>
          <p:spPr>
            <a:xfrm>
              <a:off x="4199310" y="4076343"/>
              <a:ext cx="1747506" cy="200862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AD47">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reeform 28"/>
            <p:cNvSpPr/>
            <p:nvPr/>
          </p:nvSpPr>
          <p:spPr>
            <a:xfrm>
              <a:off x="4463095" y="4520637"/>
              <a:ext cx="1195923"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Cody</a:t>
              </a:r>
            </a:p>
          </p:txBody>
        </p:sp>
        <p:sp>
          <p:nvSpPr>
            <p:cNvPr id="30" name="Freeform 29"/>
            <p:cNvSpPr/>
            <p:nvPr/>
          </p:nvSpPr>
          <p:spPr>
            <a:xfrm>
              <a:off x="5173328" y="264882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File Exchange</a:t>
              </a:r>
            </a:p>
          </p:txBody>
        </p:sp>
        <p:sp>
          <p:nvSpPr>
            <p:cNvPr id="33" name="Freeform 32"/>
            <p:cNvSpPr/>
            <p:nvPr/>
          </p:nvSpPr>
          <p:spPr>
            <a:xfrm>
              <a:off x="6289737" y="4460310"/>
              <a:ext cx="168476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lang="en-US" b="1" kern="0" dirty="0">
                  <a:solidFill>
                    <a:prstClr val="white"/>
                  </a:solidFill>
                  <a:latin typeface="Calibri" panose="020F0502020204030204"/>
                </a:rPr>
                <a:t> and more…</a:t>
              </a:r>
              <a:endParaRPr kumimoji="0" lang="en-US" b="1" i="0" u="none" strike="noStrike" kern="0" cap="none" spc="0" normalizeH="0" baseline="0" noProof="0" dirty="0">
                <a:ln>
                  <a:noFill/>
                </a:ln>
                <a:solidFill>
                  <a:prstClr val="white"/>
                </a:solidFill>
                <a:effectLst/>
                <a:uLnTx/>
                <a:uFillTx/>
                <a:latin typeface="Calibri" panose="020F0502020204030204"/>
              </a:endParaRPr>
            </a:p>
          </p:txBody>
        </p:sp>
        <p:sp>
          <p:nvSpPr>
            <p:cNvPr id="35" name="Freeform 34"/>
            <p:cNvSpPr/>
            <p:nvPr/>
          </p:nvSpPr>
          <p:spPr>
            <a:xfrm>
              <a:off x="4299576" y="106653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Answers</a:t>
              </a:r>
            </a:p>
          </p:txBody>
        </p:sp>
        <p:sp>
          <p:nvSpPr>
            <p:cNvPr id="36" name="Freeform 35"/>
            <p:cNvSpPr/>
            <p:nvPr/>
          </p:nvSpPr>
          <p:spPr>
            <a:xfrm>
              <a:off x="6442629" y="1079073"/>
              <a:ext cx="127808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sp>
          <p:nvSpPr>
            <p:cNvPr id="37" name="Freeform 36"/>
            <p:cNvSpPr/>
            <p:nvPr/>
          </p:nvSpPr>
          <p:spPr>
            <a:xfrm>
              <a:off x="6898924" y="2684395"/>
              <a:ext cx="1941783"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ThingSpeak</a:t>
              </a:r>
            </a:p>
          </p:txBody>
        </p:sp>
      </p:grpSp>
      <p:sp>
        <p:nvSpPr>
          <p:cNvPr id="38" name="Rectangle 37"/>
          <p:cNvSpPr/>
          <p:nvPr/>
        </p:nvSpPr>
        <p:spPr>
          <a:xfrm>
            <a:off x="533400" y="1238484"/>
            <a:ext cx="11263804" cy="646331"/>
          </a:xfrm>
          <a:prstGeom prst="rect">
            <a:avLst/>
          </a:prstGeom>
        </p:spPr>
        <p:txBody>
          <a:bodyPr wrap="square">
            <a:spAutoFit/>
          </a:bodyPr>
          <a:lstStyle/>
          <a:p>
            <a:r>
              <a:rPr lang="en-US" dirty="0">
                <a:solidFill>
                  <a:schemeClr val="tx2"/>
                </a:solidFill>
                <a:latin typeface="Arial" pitchFamily="34" charset="0"/>
                <a:cs typeface="Arial" pitchFamily="34" charset="0"/>
              </a:rPr>
              <a:t>Every month, over </a:t>
            </a:r>
            <a:r>
              <a:rPr lang="en-US" b="1" dirty="0">
                <a:solidFill>
                  <a:schemeClr val="tx2"/>
                </a:solidFill>
                <a:latin typeface="Arial" pitchFamily="34" charset="0"/>
                <a:cs typeface="Arial" pitchFamily="34" charset="0"/>
              </a:rPr>
              <a:t>2 million </a:t>
            </a:r>
            <a:r>
              <a:rPr lang="en-US" dirty="0">
                <a:solidFill>
                  <a:schemeClr val="tx2"/>
                </a:solidFill>
                <a:latin typeface="Arial" pitchFamily="34" charset="0"/>
                <a:cs typeface="Arial" pitchFamily="34" charset="0"/>
              </a:rPr>
              <a:t>MATLAB &amp; Simulink users visit MATLAB Central to get questions answered, download code and improve programming skills. </a:t>
            </a:r>
            <a:endParaRPr lang="en-US" dirty="0">
              <a:solidFill>
                <a:schemeClr val="tx2"/>
              </a:solidFill>
            </a:endParaRPr>
          </a:p>
        </p:txBody>
      </p:sp>
      <p:sp>
        <p:nvSpPr>
          <p:cNvPr id="39" name="Title 1"/>
          <p:cNvSpPr>
            <a:spLocks noGrp="1"/>
          </p:cNvSpPr>
          <p:nvPr>
            <p:ph type="title"/>
          </p:nvPr>
        </p:nvSpPr>
        <p:spPr/>
        <p:txBody>
          <a:bodyPr/>
          <a:lstStyle/>
          <a:p>
            <a:r>
              <a:rPr lang="en-US"/>
              <a:t>MATLAB Central Community</a:t>
            </a:r>
            <a:endParaRPr lang="en-US" dirty="0"/>
          </a:p>
        </p:txBody>
      </p:sp>
      <p:sp>
        <p:nvSpPr>
          <p:cNvPr id="42" name="TextBox 41"/>
          <p:cNvSpPr txBox="1"/>
          <p:nvPr/>
        </p:nvSpPr>
        <p:spPr>
          <a:xfrm>
            <a:off x="6248400" y="2771567"/>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5"/>
              </a:rPr>
              <a:t>MATLAB Answers</a:t>
            </a:r>
            <a:r>
              <a:rPr lang="en-US" sz="1600" dirty="0">
                <a:latin typeface="Arial" pitchFamily="34" charset="0"/>
                <a:cs typeface="Arial" pitchFamily="34" charset="0"/>
              </a:rPr>
              <a:t>: Q&amp;A forum; most questions get answered in only </a:t>
            </a:r>
            <a:r>
              <a:rPr lang="en-US" sz="1600" b="1" dirty="0">
                <a:solidFill>
                  <a:schemeClr val="tx2"/>
                </a:solidFill>
                <a:latin typeface="Arial" pitchFamily="34" charset="0"/>
                <a:cs typeface="Arial" pitchFamily="34" charset="0"/>
              </a:rPr>
              <a:t>60</a:t>
            </a:r>
            <a:r>
              <a:rPr lang="en-US" sz="1600" dirty="0">
                <a:latin typeface="Arial" pitchFamily="34" charset="0"/>
                <a:cs typeface="Arial" pitchFamily="34" charset="0"/>
              </a:rPr>
              <a:t> </a:t>
            </a:r>
            <a:r>
              <a:rPr lang="en-US" sz="1600" b="1" dirty="0">
                <a:solidFill>
                  <a:schemeClr val="tx2"/>
                </a:solidFill>
                <a:latin typeface="Arial" pitchFamily="34" charset="0"/>
                <a:cs typeface="Arial" pitchFamily="34" charset="0"/>
              </a:rPr>
              <a:t>minutes</a:t>
            </a:r>
          </a:p>
        </p:txBody>
      </p:sp>
      <p:sp>
        <p:nvSpPr>
          <p:cNvPr id="43" name="TextBox 42"/>
          <p:cNvSpPr txBox="1"/>
          <p:nvPr/>
        </p:nvSpPr>
        <p:spPr>
          <a:xfrm>
            <a:off x="6266383" y="3482350"/>
            <a:ext cx="5432024" cy="830997"/>
          </a:xfrm>
          <a:prstGeom prst="rect">
            <a:avLst/>
          </a:prstGeom>
          <a:noFill/>
        </p:spPr>
        <p:txBody>
          <a:bodyPr wrap="square" rtlCol="0">
            <a:spAutoFit/>
          </a:bodyPr>
          <a:lstStyle/>
          <a:p>
            <a:r>
              <a:rPr lang="en-US" sz="1600" b="1" dirty="0">
                <a:latin typeface="Arial" pitchFamily="34" charset="0"/>
                <a:cs typeface="Arial" pitchFamily="34" charset="0"/>
                <a:hlinkClick r:id="rId6"/>
              </a:rPr>
              <a:t>File Exchange</a:t>
            </a:r>
            <a:r>
              <a:rPr lang="en-US" sz="1600" dirty="0">
                <a:latin typeface="Arial" pitchFamily="34" charset="0"/>
                <a:cs typeface="Arial" pitchFamily="34" charset="0"/>
              </a:rPr>
              <a:t>: Download code from a huge repository of free code including </a:t>
            </a:r>
            <a:r>
              <a:rPr lang="en-US" sz="1600" b="1" dirty="0">
                <a:solidFill>
                  <a:schemeClr val="tx2"/>
                </a:solidFill>
                <a:latin typeface="Arial" pitchFamily="34" charset="0"/>
                <a:cs typeface="Arial" pitchFamily="34" charset="0"/>
              </a:rPr>
              <a:t>tens of thousands </a:t>
            </a:r>
            <a:r>
              <a:rPr lang="en-US" sz="1600" dirty="0">
                <a:latin typeface="Arial" pitchFamily="34" charset="0"/>
                <a:cs typeface="Arial" pitchFamily="34" charset="0"/>
              </a:rPr>
              <a:t>of open source community files</a:t>
            </a:r>
          </a:p>
        </p:txBody>
      </p:sp>
      <p:sp>
        <p:nvSpPr>
          <p:cNvPr id="44" name="TextBox 43"/>
          <p:cNvSpPr txBox="1"/>
          <p:nvPr/>
        </p:nvSpPr>
        <p:spPr>
          <a:xfrm>
            <a:off x="6271953" y="4318829"/>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7"/>
              </a:rPr>
              <a:t>Cody</a:t>
            </a:r>
            <a:r>
              <a:rPr lang="en-US" sz="1600" dirty="0">
                <a:latin typeface="Arial" pitchFamily="34" charset="0"/>
                <a:cs typeface="Arial" pitchFamily="34" charset="0"/>
              </a:rPr>
              <a:t>: Sharpen programming skills while having fun</a:t>
            </a:r>
            <a:endParaRPr lang="en-US" sz="1600" dirty="0">
              <a:solidFill>
                <a:schemeClr val="tx2"/>
              </a:solidFill>
              <a:latin typeface="Arial" pitchFamily="34" charset="0"/>
              <a:cs typeface="Arial" pitchFamily="34" charset="0"/>
            </a:endParaRPr>
          </a:p>
        </p:txBody>
      </p:sp>
      <p:sp>
        <p:nvSpPr>
          <p:cNvPr id="45" name="TextBox 44"/>
          <p:cNvSpPr txBox="1"/>
          <p:nvPr/>
        </p:nvSpPr>
        <p:spPr>
          <a:xfrm>
            <a:off x="6266383" y="4775046"/>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8"/>
              </a:rPr>
              <a:t>Blogs</a:t>
            </a:r>
            <a:r>
              <a:rPr lang="en-US" sz="1600" dirty="0">
                <a:latin typeface="Arial" pitchFamily="34" charset="0"/>
                <a:cs typeface="Arial" pitchFamily="34" charset="0"/>
              </a:rPr>
              <a:t>: Get the inside view from Engineers who build and support MATLAB &amp; Simulink</a:t>
            </a:r>
            <a:endParaRPr lang="en-US" sz="1600" dirty="0">
              <a:solidFill>
                <a:schemeClr val="tx2"/>
              </a:solidFill>
              <a:latin typeface="Arial" pitchFamily="34" charset="0"/>
              <a:cs typeface="Arial" pitchFamily="34" charset="0"/>
            </a:endParaRPr>
          </a:p>
        </p:txBody>
      </p:sp>
      <p:sp>
        <p:nvSpPr>
          <p:cNvPr id="46" name="TextBox 45"/>
          <p:cNvSpPr txBox="1"/>
          <p:nvPr/>
        </p:nvSpPr>
        <p:spPr>
          <a:xfrm>
            <a:off x="6278283" y="5410386"/>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9"/>
              </a:rPr>
              <a:t>ThingSpeak</a:t>
            </a:r>
            <a:r>
              <a:rPr lang="en-US" sz="1600" dirty="0">
                <a:latin typeface="Arial" pitchFamily="34" charset="0"/>
                <a:cs typeface="Arial" pitchFamily="34" charset="0"/>
              </a:rPr>
              <a:t>:</a:t>
            </a:r>
            <a:r>
              <a:rPr lang="en-US" sz="1600" b="1" dirty="0">
                <a:latin typeface="Arial" pitchFamily="34" charset="0"/>
                <a:cs typeface="Arial" pitchFamily="34" charset="0"/>
              </a:rPr>
              <a:t> </a:t>
            </a:r>
            <a:r>
              <a:rPr lang="en-US" sz="1600" dirty="0">
                <a:latin typeface="Arial" pitchFamily="34" charset="0"/>
                <a:cs typeface="Arial" pitchFamily="34" charset="0"/>
              </a:rPr>
              <a:t>Explore </a:t>
            </a:r>
            <a:r>
              <a:rPr lang="en-US" sz="1600" dirty="0" err="1">
                <a:latin typeface="Arial" pitchFamily="34" charset="0"/>
                <a:cs typeface="Arial" pitchFamily="34" charset="0"/>
              </a:rPr>
              <a:t>IoT</a:t>
            </a:r>
            <a:r>
              <a:rPr lang="en-US" sz="1600" dirty="0">
                <a:latin typeface="Arial" pitchFamily="34" charset="0"/>
                <a:cs typeface="Arial" pitchFamily="34" charset="0"/>
              </a:rPr>
              <a:t> Data</a:t>
            </a:r>
            <a:endParaRPr lang="en-US" sz="1600" dirty="0">
              <a:solidFill>
                <a:schemeClr val="tx2"/>
              </a:solidFill>
              <a:latin typeface="Arial" pitchFamily="34" charset="0"/>
              <a:cs typeface="Arial" pitchFamily="34" charset="0"/>
            </a:endParaRPr>
          </a:p>
        </p:txBody>
      </p:sp>
      <p:sp>
        <p:nvSpPr>
          <p:cNvPr id="47" name="TextBox 46"/>
          <p:cNvSpPr txBox="1"/>
          <p:nvPr/>
        </p:nvSpPr>
        <p:spPr>
          <a:xfrm>
            <a:off x="7503324" y="6138446"/>
            <a:ext cx="3329967" cy="338554"/>
          </a:xfrm>
          <a:prstGeom prst="rect">
            <a:avLst/>
          </a:prstGeom>
          <a:noFill/>
        </p:spPr>
        <p:txBody>
          <a:bodyPr wrap="square" rtlCol="0">
            <a:spAutoFit/>
          </a:bodyPr>
          <a:lstStyle/>
          <a:p>
            <a:r>
              <a:rPr lang="en-US" sz="1600" dirty="0">
                <a:latin typeface="Arial" pitchFamily="34" charset="0"/>
                <a:cs typeface="Arial" pitchFamily="34" charset="0"/>
              </a:rPr>
              <a:t>And more for you to explore…</a:t>
            </a:r>
          </a:p>
        </p:txBody>
      </p:sp>
      <p:sp>
        <p:nvSpPr>
          <p:cNvPr id="49" name="TextBox 48"/>
          <p:cNvSpPr txBox="1"/>
          <p:nvPr/>
        </p:nvSpPr>
        <p:spPr>
          <a:xfrm>
            <a:off x="491924" y="4976066"/>
            <a:ext cx="836170" cy="276999"/>
          </a:xfrm>
          <a:prstGeom prst="rect">
            <a:avLst/>
          </a:prstGeom>
          <a:noFill/>
        </p:spPr>
        <p:txBody>
          <a:bodyPr wrap="square" rtlCol="0">
            <a:spAutoFit/>
          </a:bodyPr>
          <a:lstStyle/>
          <a:p>
            <a:r>
              <a:rPr lang="en-US" sz="1200" dirty="0">
                <a:latin typeface="Arial" pitchFamily="34" charset="0"/>
                <a:cs typeface="Arial" pitchFamily="34" charset="0"/>
              </a:rPr>
              <a:t>Learn</a:t>
            </a:r>
          </a:p>
        </p:txBody>
      </p:sp>
      <p:sp>
        <p:nvSpPr>
          <p:cNvPr id="53" name="TextBox 52"/>
          <p:cNvSpPr txBox="1"/>
          <p:nvPr/>
        </p:nvSpPr>
        <p:spPr>
          <a:xfrm>
            <a:off x="1819400" y="4980520"/>
            <a:ext cx="792309" cy="276999"/>
          </a:xfrm>
          <a:prstGeom prst="rect">
            <a:avLst/>
          </a:prstGeom>
          <a:noFill/>
        </p:spPr>
        <p:txBody>
          <a:bodyPr wrap="square" rtlCol="0">
            <a:spAutoFit/>
          </a:bodyPr>
          <a:lstStyle/>
          <a:p>
            <a:r>
              <a:rPr lang="en-US" sz="1200" dirty="0">
                <a:latin typeface="Arial" pitchFamily="34" charset="0"/>
                <a:cs typeface="Arial" pitchFamily="34" charset="0"/>
              </a:rPr>
              <a:t>Connect</a:t>
            </a:r>
          </a:p>
        </p:txBody>
      </p:sp>
      <p:sp>
        <p:nvSpPr>
          <p:cNvPr id="54" name="TextBox 53"/>
          <p:cNvSpPr txBox="1"/>
          <p:nvPr/>
        </p:nvSpPr>
        <p:spPr>
          <a:xfrm>
            <a:off x="981884" y="4976066"/>
            <a:ext cx="1090170" cy="276999"/>
          </a:xfrm>
          <a:prstGeom prst="rect">
            <a:avLst/>
          </a:prstGeom>
          <a:noFill/>
        </p:spPr>
        <p:txBody>
          <a:bodyPr wrap="square" rtlCol="0">
            <a:spAutoFit/>
          </a:bodyPr>
          <a:lstStyle/>
          <a:p>
            <a:r>
              <a:rPr lang="en-US" sz="1200" dirty="0">
                <a:latin typeface="Arial" pitchFamily="34" charset="0"/>
                <a:cs typeface="Arial" pitchFamily="34" charset="0"/>
              </a:rPr>
              <a:t>Contribute</a:t>
            </a:r>
          </a:p>
        </p:txBody>
      </p:sp>
      <p:cxnSp>
        <p:nvCxnSpPr>
          <p:cNvPr id="59" name="Straight Connector 58"/>
          <p:cNvCxnSpPr/>
          <p:nvPr/>
        </p:nvCxnSpPr>
        <p:spPr>
          <a:xfrm>
            <a:off x="1023294" y="4976066"/>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831507" y="4980520"/>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83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8628C9-B595-47B5-9913-74DF5CE61B6F}"/>
              </a:ext>
            </a:extLst>
          </p:cNvPr>
          <p:cNvSpPr>
            <a:spLocks noGrp="1"/>
          </p:cNvSpPr>
          <p:nvPr>
            <p:ph type="title"/>
          </p:nvPr>
        </p:nvSpPr>
        <p:spPr/>
        <p:txBody>
          <a:bodyPr/>
          <a:lstStyle/>
          <a:p>
            <a:r>
              <a:rPr lang="en-AU" dirty="0"/>
              <a:t>MathWorks Engineering Support</a:t>
            </a:r>
          </a:p>
        </p:txBody>
      </p:sp>
      <p:pic>
        <p:nvPicPr>
          <p:cNvPr id="6" name="Picture 5" descr="A group of people standing in a room&#10;&#10;Description automatically generated">
            <a:hlinkClick r:id="rId3"/>
            <a:extLst>
              <a:ext uri="{FF2B5EF4-FFF2-40B4-BE49-F238E27FC236}">
                <a16:creationId xmlns:a16="http://schemas.microsoft.com/office/drawing/2014/main" id="{E612E747-6BC8-426E-9B40-380332012F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0611" b="35641"/>
          <a:stretch/>
        </p:blipFill>
        <p:spPr>
          <a:xfrm>
            <a:off x="3599329" y="4961380"/>
            <a:ext cx="4993341" cy="1123502"/>
          </a:xfrm>
          <a:prstGeom prst="rect">
            <a:avLst/>
          </a:prstGeom>
        </p:spPr>
      </p:pic>
      <p:sp>
        <p:nvSpPr>
          <p:cNvPr id="7" name="Content Placeholder 9">
            <a:extLst>
              <a:ext uri="{FF2B5EF4-FFF2-40B4-BE49-F238E27FC236}">
                <a16:creationId xmlns:a16="http://schemas.microsoft.com/office/drawing/2014/main" id="{184F4AEC-AC0E-48DB-9A48-E698CE4FA4B6}"/>
              </a:ext>
            </a:extLst>
          </p:cNvPr>
          <p:cNvSpPr txBox="1">
            <a:spLocks/>
          </p:cNvSpPr>
          <p:nvPr/>
        </p:nvSpPr>
        <p:spPr>
          <a:xfrm>
            <a:off x="7349068" y="2635488"/>
            <a:ext cx="3323422"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Guided Evaluations</a:t>
            </a:r>
          </a:p>
        </p:txBody>
      </p:sp>
      <p:pic>
        <p:nvPicPr>
          <p:cNvPr id="8" name="Picture 7" descr="A group of people sitting at a desk with a computer&#10;&#10;Description automatically generated">
            <a:extLst>
              <a:ext uri="{FF2B5EF4-FFF2-40B4-BE49-F238E27FC236}">
                <a16:creationId xmlns:a16="http://schemas.microsoft.com/office/drawing/2014/main" id="{9537DD8A-56F1-4DA9-837F-7395970578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 t="27843" r="-25" b="38410"/>
          <a:stretch/>
        </p:blipFill>
        <p:spPr>
          <a:xfrm>
            <a:off x="690549" y="3207231"/>
            <a:ext cx="4993642" cy="1123200"/>
          </a:xfrm>
          <a:prstGeom prst="rect">
            <a:avLst/>
          </a:prstGeom>
        </p:spPr>
      </p:pic>
      <p:sp>
        <p:nvSpPr>
          <p:cNvPr id="9" name="Content Placeholder 9">
            <a:extLst>
              <a:ext uri="{FF2B5EF4-FFF2-40B4-BE49-F238E27FC236}">
                <a16:creationId xmlns:a16="http://schemas.microsoft.com/office/drawing/2014/main" id="{24D8ED63-D0D9-4EE5-B5D7-39D586AC8A80}"/>
              </a:ext>
            </a:extLst>
          </p:cNvPr>
          <p:cNvSpPr txBox="1">
            <a:spLocks/>
          </p:cNvSpPr>
          <p:nvPr/>
        </p:nvSpPr>
        <p:spPr>
          <a:xfrm>
            <a:off x="2063541" y="2635488"/>
            <a:ext cx="2247657" cy="391923"/>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Training</a:t>
            </a:r>
          </a:p>
        </p:txBody>
      </p:sp>
      <p:pic>
        <p:nvPicPr>
          <p:cNvPr id="10" name="Picture 9" descr="A group of people sitting at a table&#10;&#10;Description automatically generated">
            <a:hlinkClick r:id="rId6"/>
            <a:extLst>
              <a:ext uri="{FF2B5EF4-FFF2-40B4-BE49-F238E27FC236}">
                <a16:creationId xmlns:a16="http://schemas.microsoft.com/office/drawing/2014/main" id="{26E69B53-D3D9-424A-BC3A-0C9112B2BF0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2651" b="32651"/>
          <a:stretch/>
        </p:blipFill>
        <p:spPr>
          <a:xfrm>
            <a:off x="6518638" y="3207231"/>
            <a:ext cx="4990752" cy="1123200"/>
          </a:xfrm>
          <a:prstGeom prst="rect">
            <a:avLst/>
          </a:prstGeom>
        </p:spPr>
      </p:pic>
      <p:sp>
        <p:nvSpPr>
          <p:cNvPr id="11" name="Content Placeholder 9">
            <a:extLst>
              <a:ext uri="{FF2B5EF4-FFF2-40B4-BE49-F238E27FC236}">
                <a16:creationId xmlns:a16="http://schemas.microsoft.com/office/drawing/2014/main" id="{083BF038-EA1A-4089-887C-1CAC1FEC3E23}"/>
              </a:ext>
            </a:extLst>
          </p:cNvPr>
          <p:cNvSpPr txBox="1">
            <a:spLocks/>
          </p:cNvSpPr>
          <p:nvPr/>
        </p:nvSpPr>
        <p:spPr>
          <a:xfrm>
            <a:off x="4980513" y="6148157"/>
            <a:ext cx="2230971" cy="533102"/>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Technical Support</a:t>
            </a:r>
          </a:p>
        </p:txBody>
      </p:sp>
      <p:pic>
        <p:nvPicPr>
          <p:cNvPr id="12" name="Picture 11">
            <a:hlinkClick r:id="rId8"/>
            <a:extLst>
              <a:ext uri="{FF2B5EF4-FFF2-40B4-BE49-F238E27FC236}">
                <a16:creationId xmlns:a16="http://schemas.microsoft.com/office/drawing/2014/main" id="{D11BE2FC-DA81-4DC9-A337-DED3A346C31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28000"/>
          <a:stretch/>
        </p:blipFill>
        <p:spPr>
          <a:xfrm>
            <a:off x="692193" y="1447800"/>
            <a:ext cx="4991998" cy="1123200"/>
          </a:xfrm>
          <a:prstGeom prst="rect">
            <a:avLst/>
          </a:prstGeom>
        </p:spPr>
      </p:pic>
      <p:sp>
        <p:nvSpPr>
          <p:cNvPr id="13" name="Content Placeholder 9">
            <a:extLst>
              <a:ext uri="{FF2B5EF4-FFF2-40B4-BE49-F238E27FC236}">
                <a16:creationId xmlns:a16="http://schemas.microsoft.com/office/drawing/2014/main" id="{7DE924C7-4ABA-468E-AEA4-F5A04A524D82}"/>
              </a:ext>
            </a:extLst>
          </p:cNvPr>
          <p:cNvSpPr txBox="1">
            <a:spLocks/>
          </p:cNvSpPr>
          <p:nvPr/>
        </p:nvSpPr>
        <p:spPr>
          <a:xfrm>
            <a:off x="7650758" y="4386738"/>
            <a:ext cx="2704857"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Consulting</a:t>
            </a:r>
          </a:p>
        </p:txBody>
      </p:sp>
      <p:pic>
        <p:nvPicPr>
          <p:cNvPr id="14" name="Content Placeholder 5" descr="A person standing in front of a computer&#10;&#10;Description automatically generated">
            <a:extLst>
              <a:ext uri="{FF2B5EF4-FFF2-40B4-BE49-F238E27FC236}">
                <a16:creationId xmlns:a16="http://schemas.microsoft.com/office/drawing/2014/main" id="{1A2C2C4F-1D9A-4C7B-9264-70F1899F799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48108" b="18597"/>
          <a:stretch/>
        </p:blipFill>
        <p:spPr>
          <a:xfrm>
            <a:off x="6514778" y="1447800"/>
            <a:ext cx="4992002" cy="1123200"/>
          </a:xfrm>
          <a:prstGeom prst="rect">
            <a:avLst/>
          </a:prstGeom>
        </p:spPr>
      </p:pic>
      <p:sp>
        <p:nvSpPr>
          <p:cNvPr id="15" name="Content Placeholder 9">
            <a:extLst>
              <a:ext uri="{FF2B5EF4-FFF2-40B4-BE49-F238E27FC236}">
                <a16:creationId xmlns:a16="http://schemas.microsoft.com/office/drawing/2014/main" id="{DFC554D2-C176-467F-9A35-DB21E18C5AC4}"/>
              </a:ext>
            </a:extLst>
          </p:cNvPr>
          <p:cNvSpPr txBox="1">
            <a:spLocks/>
          </p:cNvSpPr>
          <p:nvPr/>
        </p:nvSpPr>
        <p:spPr>
          <a:xfrm>
            <a:off x="2136258" y="4395703"/>
            <a:ext cx="2256448" cy="515503"/>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tx2"/>
                </a:solidFill>
              </a:rPr>
              <a:t>Onsite Workshops</a:t>
            </a:r>
          </a:p>
        </p:txBody>
      </p:sp>
    </p:spTree>
    <p:extLst>
      <p:ext uri="{BB962C8B-B14F-4D97-AF65-F5344CB8AC3E}">
        <p14:creationId xmlns:p14="http://schemas.microsoft.com/office/powerpoint/2010/main" val="312741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Training: </a:t>
            </a:r>
            <a:r>
              <a:rPr lang="en-US" i="1" dirty="0"/>
              <a:t>MATLAB Fundamentals</a:t>
            </a:r>
          </a:p>
        </p:txBody>
      </p:sp>
      <p:sp>
        <p:nvSpPr>
          <p:cNvPr id="48130" name="Rectangle 3"/>
          <p:cNvSpPr>
            <a:spLocks noGrp="1" noChangeArrowheads="1"/>
          </p:cNvSpPr>
          <p:nvPr>
            <p:ph idx="1"/>
          </p:nvPr>
        </p:nvSpPr>
        <p:spPr>
          <a:xfrm>
            <a:off x="838200" y="1600200"/>
            <a:ext cx="6172200" cy="4648200"/>
          </a:xfrm>
        </p:spPr>
        <p:txBody>
          <a:bodyPr/>
          <a:lstStyle/>
          <a:p>
            <a:pPr marL="0" indent="0">
              <a:buNone/>
            </a:pPr>
            <a:r>
              <a:rPr lang="en-US" dirty="0"/>
              <a:t>After this 3-day course you will be able to:</a:t>
            </a:r>
          </a:p>
          <a:p>
            <a:endParaRPr lang="en-US" dirty="0"/>
          </a:p>
          <a:p>
            <a:r>
              <a:rPr lang="en-US" dirty="0"/>
              <a:t>Import, analyze, and export data</a:t>
            </a:r>
          </a:p>
          <a:p>
            <a:endParaRPr lang="en-US" dirty="0"/>
          </a:p>
          <a:p>
            <a:r>
              <a:rPr lang="en-US" dirty="0"/>
              <a:t>Write programs to </a:t>
            </a:r>
            <a:br>
              <a:rPr lang="en-US" dirty="0"/>
            </a:br>
            <a:r>
              <a:rPr lang="en-US" dirty="0"/>
              <a:t>automate complex tasks</a:t>
            </a:r>
          </a:p>
          <a:p>
            <a:endParaRPr lang="en-US" dirty="0"/>
          </a:p>
          <a:p>
            <a:r>
              <a:rPr lang="en-US" dirty="0"/>
              <a:t>Perform calculations and </a:t>
            </a:r>
            <a:br>
              <a:rPr lang="en-US" dirty="0"/>
            </a:br>
            <a:r>
              <a:rPr lang="en-US" dirty="0"/>
              <a:t>analysis on data sets</a:t>
            </a:r>
          </a:p>
          <a:p>
            <a:endParaRPr lang="en-US" dirty="0"/>
          </a:p>
          <a:p>
            <a:r>
              <a:rPr lang="en-US" dirty="0"/>
              <a:t>Create informative data visualizations</a:t>
            </a:r>
          </a:p>
        </p:txBody>
      </p:sp>
      <p:grpSp>
        <p:nvGrpSpPr>
          <p:cNvPr id="7" name="Group 28"/>
          <p:cNvGrpSpPr>
            <a:grpSpLocks/>
          </p:cNvGrpSpPr>
          <p:nvPr/>
        </p:nvGrpSpPr>
        <p:grpSpPr bwMode="auto">
          <a:xfrm>
            <a:off x="6751190" y="3068779"/>
            <a:ext cx="4139184" cy="2554265"/>
            <a:chOff x="4886323" y="1282025"/>
            <a:chExt cx="4138296" cy="2553652"/>
          </a:xfrm>
        </p:grpSpPr>
        <p:pic>
          <p:nvPicPr>
            <p:cNvPr id="8"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8021" y="1282025"/>
              <a:ext cx="1826598" cy="136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9217" y="1343579"/>
              <a:ext cx="1489103" cy="157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6323" y="3170146"/>
              <a:ext cx="2274888" cy="66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65149" y="986201"/>
            <a:ext cx="2388651" cy="179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18191" y="4744449"/>
            <a:ext cx="1901242" cy="14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68907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0CB6430-826B-4973-8E2C-E139637E93D7}"/>
              </a:ext>
            </a:extLst>
          </p:cNvPr>
          <p:cNvSpPr>
            <a:spLocks noGrp="1"/>
          </p:cNvSpPr>
          <p:nvPr>
            <p:ph type="title"/>
          </p:nvPr>
        </p:nvSpPr>
        <p:spPr/>
        <p:txBody>
          <a:bodyPr/>
          <a:lstStyle/>
          <a:p>
            <a:r>
              <a:rPr lang="en-US" dirty="0"/>
              <a:t>Get Started for </a:t>
            </a:r>
            <a:r>
              <a:rPr lang="en-US"/>
              <a:t>Free with Onramp </a:t>
            </a:r>
            <a:r>
              <a:rPr lang="en-US" dirty="0"/>
              <a:t>Courses</a:t>
            </a:r>
          </a:p>
        </p:txBody>
      </p:sp>
      <p:grpSp>
        <p:nvGrpSpPr>
          <p:cNvPr id="12" name="Group 11">
            <a:extLst>
              <a:ext uri="{FF2B5EF4-FFF2-40B4-BE49-F238E27FC236}">
                <a16:creationId xmlns:a16="http://schemas.microsoft.com/office/drawing/2014/main" id="{080C33DA-9D03-41AF-8DF2-BF9C8F818225}"/>
              </a:ext>
            </a:extLst>
          </p:cNvPr>
          <p:cNvGrpSpPr/>
          <p:nvPr/>
        </p:nvGrpSpPr>
        <p:grpSpPr>
          <a:xfrm>
            <a:off x="114300" y="1096393"/>
            <a:ext cx="11963400" cy="5429295"/>
            <a:chOff x="114300" y="1295400"/>
            <a:chExt cx="11963400" cy="5429295"/>
          </a:xfrm>
        </p:grpSpPr>
        <p:grpSp>
          <p:nvGrpSpPr>
            <p:cNvPr id="13" name="Group 12">
              <a:extLst>
                <a:ext uri="{FF2B5EF4-FFF2-40B4-BE49-F238E27FC236}">
                  <a16:creationId xmlns:a16="http://schemas.microsoft.com/office/drawing/2014/main" id="{9B9A8379-2766-4C71-AC1D-88E9334EF031}"/>
                </a:ext>
              </a:extLst>
            </p:cNvPr>
            <p:cNvGrpSpPr/>
            <p:nvPr/>
          </p:nvGrpSpPr>
          <p:grpSpPr>
            <a:xfrm>
              <a:off x="114300" y="1295400"/>
              <a:ext cx="11963400" cy="5429295"/>
              <a:chOff x="228600" y="1276411"/>
              <a:chExt cx="11963400" cy="5429295"/>
            </a:xfrm>
          </p:grpSpPr>
          <p:pic>
            <p:nvPicPr>
              <p:cNvPr id="15" name="Picture 14">
                <a:extLst>
                  <a:ext uri="{FF2B5EF4-FFF2-40B4-BE49-F238E27FC236}">
                    <a16:creationId xmlns:a16="http://schemas.microsoft.com/office/drawing/2014/main" id="{D0DB783E-3B9D-4ECB-8ABB-A2F74E6C55DA}"/>
                  </a:ext>
                </a:extLst>
              </p:cNvPr>
              <p:cNvPicPr>
                <a:picLocks noChangeAspect="1"/>
              </p:cNvPicPr>
              <p:nvPr/>
            </p:nvPicPr>
            <p:blipFill>
              <a:blip r:embed="rId2"/>
              <a:stretch>
                <a:fillRect/>
              </a:stretch>
            </p:blipFill>
            <p:spPr>
              <a:xfrm>
                <a:off x="228600" y="1276411"/>
                <a:ext cx="8991600" cy="2726915"/>
              </a:xfrm>
              <a:prstGeom prst="rect">
                <a:avLst/>
              </a:prstGeom>
            </p:spPr>
          </p:pic>
          <p:pic>
            <p:nvPicPr>
              <p:cNvPr id="16" name="Picture 15">
                <a:extLst>
                  <a:ext uri="{FF2B5EF4-FFF2-40B4-BE49-F238E27FC236}">
                    <a16:creationId xmlns:a16="http://schemas.microsoft.com/office/drawing/2014/main" id="{EE57D518-EB6B-4E42-B3D1-768C798FF30E}"/>
                  </a:ext>
                </a:extLst>
              </p:cNvPr>
              <p:cNvPicPr>
                <a:picLocks noChangeAspect="1"/>
              </p:cNvPicPr>
              <p:nvPr/>
            </p:nvPicPr>
            <p:blipFill>
              <a:blip r:embed="rId3"/>
              <a:stretch>
                <a:fillRect/>
              </a:stretch>
            </p:blipFill>
            <p:spPr>
              <a:xfrm>
                <a:off x="243840" y="4003326"/>
                <a:ext cx="8976360" cy="2702380"/>
              </a:xfrm>
              <a:prstGeom prst="rect">
                <a:avLst/>
              </a:prstGeom>
            </p:spPr>
          </p:pic>
          <p:pic>
            <p:nvPicPr>
              <p:cNvPr id="17" name="Picture 16">
                <a:extLst>
                  <a:ext uri="{FF2B5EF4-FFF2-40B4-BE49-F238E27FC236}">
                    <a16:creationId xmlns:a16="http://schemas.microsoft.com/office/drawing/2014/main" id="{20DDE454-3C5B-4BF2-95C7-84C220E1E885}"/>
                  </a:ext>
                </a:extLst>
              </p:cNvPr>
              <p:cNvPicPr>
                <a:picLocks noChangeAspect="1"/>
              </p:cNvPicPr>
              <p:nvPr/>
            </p:nvPicPr>
            <p:blipFill rotWithShape="1">
              <a:blip r:embed="rId4"/>
              <a:srcRect b="8522"/>
              <a:stretch/>
            </p:blipFill>
            <p:spPr>
              <a:xfrm>
                <a:off x="9244584" y="4003325"/>
                <a:ext cx="2947416" cy="2626075"/>
              </a:xfrm>
              <a:prstGeom prst="rect">
                <a:avLst/>
              </a:prstGeom>
            </p:spPr>
          </p:pic>
        </p:grpSp>
        <p:pic>
          <p:nvPicPr>
            <p:cNvPr id="14" name="Picture 13">
              <a:extLst>
                <a:ext uri="{FF2B5EF4-FFF2-40B4-BE49-F238E27FC236}">
                  <a16:creationId xmlns:a16="http://schemas.microsoft.com/office/drawing/2014/main" id="{236186A9-AF85-49D5-87AB-C235EFC7D76E}"/>
                </a:ext>
              </a:extLst>
            </p:cNvPr>
            <p:cNvPicPr>
              <a:picLocks noChangeAspect="1"/>
            </p:cNvPicPr>
            <p:nvPr/>
          </p:nvPicPr>
          <p:blipFill>
            <a:blip r:embed="rId5"/>
            <a:stretch>
              <a:fillRect/>
            </a:stretch>
          </p:blipFill>
          <p:spPr>
            <a:xfrm>
              <a:off x="9142476" y="1320232"/>
              <a:ext cx="2909316" cy="2683353"/>
            </a:xfrm>
            <a:prstGeom prst="rect">
              <a:avLst/>
            </a:prstGeom>
          </p:spPr>
        </p:pic>
      </p:grpSp>
      <p:sp>
        <p:nvSpPr>
          <p:cNvPr id="18" name="Rectangle 17">
            <a:extLst>
              <a:ext uri="{FF2B5EF4-FFF2-40B4-BE49-F238E27FC236}">
                <a16:creationId xmlns:a16="http://schemas.microsoft.com/office/drawing/2014/main" id="{8DC83E18-42C6-4B92-AC54-BD6339FC4B57}"/>
              </a:ext>
            </a:extLst>
          </p:cNvPr>
          <p:cNvSpPr/>
          <p:nvPr/>
        </p:nvSpPr>
        <p:spPr>
          <a:xfrm>
            <a:off x="4433782" y="6477000"/>
            <a:ext cx="3324436" cy="307777"/>
          </a:xfrm>
          <a:prstGeom prst="rect">
            <a:avLst/>
          </a:prstGeom>
        </p:spPr>
        <p:txBody>
          <a:bodyPr wrap="none">
            <a:spAutoFit/>
          </a:bodyPr>
          <a:lstStyle/>
          <a:p>
            <a:r>
              <a:rPr lang="en-US" sz="1400" dirty="0">
                <a:hlinkClick r:id="rId6"/>
              </a:rPr>
              <a:t>https://matlabacademy.mathworks.com/</a:t>
            </a:r>
            <a:endParaRPr lang="en-US" sz="1400" dirty="0"/>
          </a:p>
        </p:txBody>
      </p:sp>
    </p:spTree>
    <p:extLst>
      <p:ext uri="{BB962C8B-B14F-4D97-AF65-F5344CB8AC3E}">
        <p14:creationId xmlns:p14="http://schemas.microsoft.com/office/powerpoint/2010/main" val="1707553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AC5200-C86A-D1DE-85F6-09B15790345F}"/>
              </a:ext>
            </a:extLst>
          </p:cNvPr>
          <p:cNvPicPr>
            <a:picLocks noChangeAspect="1"/>
          </p:cNvPicPr>
          <p:nvPr/>
        </p:nvPicPr>
        <p:blipFill>
          <a:blip r:embed="rId2"/>
          <a:stretch>
            <a:fillRect/>
          </a:stretch>
        </p:blipFill>
        <p:spPr>
          <a:xfrm>
            <a:off x="8229600" y="1921219"/>
            <a:ext cx="2813137" cy="943429"/>
          </a:xfrm>
          <a:prstGeom prst="rect">
            <a:avLst/>
          </a:prstGeom>
        </p:spPr>
      </p:pic>
      <p:sp>
        <p:nvSpPr>
          <p:cNvPr id="7" name="Title 6">
            <a:extLst>
              <a:ext uri="{FF2B5EF4-FFF2-40B4-BE49-F238E27FC236}">
                <a16:creationId xmlns:a16="http://schemas.microsoft.com/office/drawing/2014/main" id="{8245FEE9-C035-4AAA-B3FC-C6D9F7E4F4BD}"/>
              </a:ext>
            </a:extLst>
          </p:cNvPr>
          <p:cNvSpPr>
            <a:spLocks noGrp="1"/>
          </p:cNvSpPr>
          <p:nvPr>
            <p:ph type="title"/>
          </p:nvPr>
        </p:nvSpPr>
        <p:spPr/>
        <p:txBody>
          <a:bodyPr/>
          <a:lstStyle/>
          <a:p>
            <a:r>
              <a:rPr lang="en-US" b="1" dirty="0"/>
              <a:t>Take Advantage of RTX’s Enterprise License:</a:t>
            </a:r>
          </a:p>
        </p:txBody>
      </p:sp>
      <p:grpSp>
        <p:nvGrpSpPr>
          <p:cNvPr id="88" name="Group 87">
            <a:extLst>
              <a:ext uri="{FF2B5EF4-FFF2-40B4-BE49-F238E27FC236}">
                <a16:creationId xmlns:a16="http://schemas.microsoft.com/office/drawing/2014/main" id="{F6DBD47B-B284-4783-B397-B5C0F542F8EA}"/>
              </a:ext>
            </a:extLst>
          </p:cNvPr>
          <p:cNvGrpSpPr/>
          <p:nvPr/>
        </p:nvGrpSpPr>
        <p:grpSpPr>
          <a:xfrm>
            <a:off x="827361" y="1452915"/>
            <a:ext cx="3200400" cy="4757437"/>
            <a:chOff x="812280" y="1543050"/>
            <a:chExt cx="3200400" cy="4757437"/>
          </a:xfrm>
        </p:grpSpPr>
        <p:sp>
          <p:nvSpPr>
            <p:cNvPr id="8" name="Rectangle 7">
              <a:extLst>
                <a:ext uri="{FF2B5EF4-FFF2-40B4-BE49-F238E27FC236}">
                  <a16:creationId xmlns:a16="http://schemas.microsoft.com/office/drawing/2014/main" id="{5B58F739-5801-43FB-ABE5-7E8213D0AF85}"/>
                </a:ext>
              </a:extLst>
            </p:cNvPr>
            <p:cNvSpPr/>
            <p:nvPr/>
          </p:nvSpPr>
          <p:spPr>
            <a:xfrm>
              <a:off x="812280" y="1543050"/>
              <a:ext cx="3200400" cy="4757437"/>
            </a:xfrm>
            <a:prstGeom prst="rect">
              <a:avLst/>
            </a:prstGeom>
            <a:noFill/>
            <a:ln w="38100">
              <a:solidFill>
                <a:srgbClr val="00B0F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4" name="TextBox 13">
              <a:extLst>
                <a:ext uri="{FF2B5EF4-FFF2-40B4-BE49-F238E27FC236}">
                  <a16:creationId xmlns:a16="http://schemas.microsoft.com/office/drawing/2014/main" id="{52F149F8-5608-41DA-9E45-F331DFE14D80}"/>
                </a:ext>
              </a:extLst>
            </p:cNvPr>
            <p:cNvSpPr txBox="1"/>
            <p:nvPr/>
          </p:nvSpPr>
          <p:spPr>
            <a:xfrm>
              <a:off x="812280" y="1737896"/>
              <a:ext cx="3200399" cy="707886"/>
            </a:xfrm>
            <a:prstGeom prst="rect">
              <a:avLst/>
            </a:prstGeom>
            <a:noFill/>
          </p:spPr>
          <p:txBody>
            <a:bodyPr wrap="square" rtlCol="0">
              <a:spAutoFit/>
            </a:bodyPr>
            <a:lstStyle/>
            <a:p>
              <a:pPr algn="ctr"/>
              <a:r>
                <a:rPr lang="en-US" sz="2000" b="1" dirty="0">
                  <a:solidFill>
                    <a:srgbClr val="CB6015"/>
                  </a:solidFill>
                  <a:latin typeface="Arial" pitchFamily="34" charset="0"/>
                  <a:cs typeface="Arial" pitchFamily="34" charset="0"/>
                </a:rPr>
                <a:t>Unlimited access to MathWorks’ 100+ tools</a:t>
              </a:r>
            </a:p>
          </p:txBody>
        </p:sp>
      </p:grpSp>
      <p:grpSp>
        <p:nvGrpSpPr>
          <p:cNvPr id="84" name="Group 83">
            <a:extLst>
              <a:ext uri="{FF2B5EF4-FFF2-40B4-BE49-F238E27FC236}">
                <a16:creationId xmlns:a16="http://schemas.microsoft.com/office/drawing/2014/main" id="{276EAFBF-A120-48CB-BF1F-BB627B6D31E5}"/>
              </a:ext>
            </a:extLst>
          </p:cNvPr>
          <p:cNvGrpSpPr/>
          <p:nvPr/>
        </p:nvGrpSpPr>
        <p:grpSpPr>
          <a:xfrm>
            <a:off x="936484" y="2666248"/>
            <a:ext cx="1918602" cy="897843"/>
            <a:chOff x="921403" y="2756383"/>
            <a:chExt cx="1918602" cy="897843"/>
          </a:xfrm>
        </p:grpSpPr>
        <p:pic>
          <p:nvPicPr>
            <p:cNvPr id="20" name="Picture 19">
              <a:extLst>
                <a:ext uri="{FF2B5EF4-FFF2-40B4-BE49-F238E27FC236}">
                  <a16:creationId xmlns:a16="http://schemas.microsoft.com/office/drawing/2014/main" id="{7EC3C5E2-4A3B-484A-9BBC-FAE4E2A2D451}"/>
                </a:ext>
              </a:extLst>
            </p:cNvPr>
            <p:cNvPicPr>
              <a:picLocks noChangeAspect="1"/>
            </p:cNvPicPr>
            <p:nvPr/>
          </p:nvPicPr>
          <p:blipFill>
            <a:blip r:embed="rId3"/>
            <a:stretch>
              <a:fillRect/>
            </a:stretch>
          </p:blipFill>
          <p:spPr>
            <a:xfrm>
              <a:off x="921403" y="2779041"/>
              <a:ext cx="1023440" cy="875185"/>
            </a:xfrm>
            <a:prstGeom prst="rect">
              <a:avLst/>
            </a:prstGeom>
          </p:spPr>
        </p:pic>
        <p:pic>
          <p:nvPicPr>
            <p:cNvPr id="22" name="Picture 21">
              <a:extLst>
                <a:ext uri="{FF2B5EF4-FFF2-40B4-BE49-F238E27FC236}">
                  <a16:creationId xmlns:a16="http://schemas.microsoft.com/office/drawing/2014/main" id="{60FDB36F-3188-4602-A790-50410F0C13E7}"/>
                </a:ext>
              </a:extLst>
            </p:cNvPr>
            <p:cNvPicPr>
              <a:picLocks noChangeAspect="1"/>
            </p:cNvPicPr>
            <p:nvPr/>
          </p:nvPicPr>
          <p:blipFill>
            <a:blip r:embed="rId4"/>
            <a:stretch>
              <a:fillRect/>
            </a:stretch>
          </p:blipFill>
          <p:spPr>
            <a:xfrm>
              <a:off x="2001652" y="2756383"/>
              <a:ext cx="838353" cy="809586"/>
            </a:xfrm>
            <a:prstGeom prst="rect">
              <a:avLst/>
            </a:prstGeom>
          </p:spPr>
        </p:pic>
      </p:grpSp>
      <p:grpSp>
        <p:nvGrpSpPr>
          <p:cNvPr id="87" name="Group 86">
            <a:extLst>
              <a:ext uri="{FF2B5EF4-FFF2-40B4-BE49-F238E27FC236}">
                <a16:creationId xmlns:a16="http://schemas.microsoft.com/office/drawing/2014/main" id="{20F013F5-2AA1-40A2-BB92-033A382D557E}"/>
              </a:ext>
            </a:extLst>
          </p:cNvPr>
          <p:cNvGrpSpPr/>
          <p:nvPr/>
        </p:nvGrpSpPr>
        <p:grpSpPr>
          <a:xfrm>
            <a:off x="3213949" y="4138172"/>
            <a:ext cx="711149" cy="1987127"/>
            <a:chOff x="3198867" y="4228307"/>
            <a:chExt cx="711149" cy="1987127"/>
          </a:xfrm>
        </p:grpSpPr>
        <p:pic>
          <p:nvPicPr>
            <p:cNvPr id="40" name="Picture 39">
              <a:extLst>
                <a:ext uri="{FF2B5EF4-FFF2-40B4-BE49-F238E27FC236}">
                  <a16:creationId xmlns:a16="http://schemas.microsoft.com/office/drawing/2014/main" id="{8376FF53-5DB8-45E2-9FFF-3A87AE24DBC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18331" y="4885997"/>
              <a:ext cx="691685" cy="659956"/>
            </a:xfrm>
            <a:prstGeom prst="rect">
              <a:avLst/>
            </a:prstGeom>
          </p:spPr>
        </p:pic>
        <p:pic>
          <p:nvPicPr>
            <p:cNvPr id="42" name="Picture 41">
              <a:extLst>
                <a:ext uri="{FF2B5EF4-FFF2-40B4-BE49-F238E27FC236}">
                  <a16:creationId xmlns:a16="http://schemas.microsoft.com/office/drawing/2014/main" id="{2E53CD03-D8F9-4DCC-BB9C-D6870E969227}"/>
                </a:ext>
              </a:extLst>
            </p:cNvPr>
            <p:cNvPicPr>
              <a:picLocks noChangeAspect="1"/>
            </p:cNvPicPr>
            <p:nvPr/>
          </p:nvPicPr>
          <p:blipFill rotWithShape="1">
            <a:blip r:embed="rId6">
              <a:clrChange>
                <a:clrFrom>
                  <a:srgbClr val="FFFFFF"/>
                </a:clrFrom>
                <a:clrTo>
                  <a:srgbClr val="FFFFFF">
                    <a:alpha val="0"/>
                  </a:srgbClr>
                </a:clrTo>
              </a:clrChange>
            </a:blip>
            <a:srcRect t="953"/>
            <a:stretch/>
          </p:blipFill>
          <p:spPr>
            <a:xfrm>
              <a:off x="3198867" y="5555478"/>
              <a:ext cx="691685" cy="659956"/>
            </a:xfrm>
            <a:prstGeom prst="rect">
              <a:avLst/>
            </a:prstGeom>
          </p:spPr>
        </p:pic>
        <p:pic>
          <p:nvPicPr>
            <p:cNvPr id="44" name="Picture 43">
              <a:extLst>
                <a:ext uri="{FF2B5EF4-FFF2-40B4-BE49-F238E27FC236}">
                  <a16:creationId xmlns:a16="http://schemas.microsoft.com/office/drawing/2014/main" id="{C6E90262-E3B5-451B-BF13-40434623396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204306" y="4228307"/>
              <a:ext cx="705710" cy="629928"/>
            </a:xfrm>
            <a:prstGeom prst="rect">
              <a:avLst/>
            </a:prstGeom>
          </p:spPr>
        </p:pic>
      </p:grpSp>
      <p:pic>
        <p:nvPicPr>
          <p:cNvPr id="50" name="Picture 49">
            <a:extLst>
              <a:ext uri="{FF2B5EF4-FFF2-40B4-BE49-F238E27FC236}">
                <a16:creationId xmlns:a16="http://schemas.microsoft.com/office/drawing/2014/main" id="{86200CEA-5DBE-49C3-92D6-8891B6E2A0C7}"/>
              </a:ext>
            </a:extLst>
          </p:cNvPr>
          <p:cNvPicPr>
            <a:picLocks noChangeAspect="1"/>
          </p:cNvPicPr>
          <p:nvPr/>
        </p:nvPicPr>
        <p:blipFill>
          <a:blip r:embed="rId8"/>
          <a:stretch>
            <a:fillRect/>
          </a:stretch>
        </p:blipFill>
        <p:spPr>
          <a:xfrm>
            <a:off x="977088" y="5032368"/>
            <a:ext cx="2107538" cy="980343"/>
          </a:xfrm>
          <a:prstGeom prst="rect">
            <a:avLst/>
          </a:prstGeom>
        </p:spPr>
      </p:pic>
      <p:grpSp>
        <p:nvGrpSpPr>
          <p:cNvPr id="86" name="Group 85">
            <a:extLst>
              <a:ext uri="{FF2B5EF4-FFF2-40B4-BE49-F238E27FC236}">
                <a16:creationId xmlns:a16="http://schemas.microsoft.com/office/drawing/2014/main" id="{B98FAF5B-3942-4D1C-843D-01F89DB118B8}"/>
              </a:ext>
            </a:extLst>
          </p:cNvPr>
          <p:cNvGrpSpPr/>
          <p:nvPr/>
        </p:nvGrpSpPr>
        <p:grpSpPr>
          <a:xfrm>
            <a:off x="900802" y="3589241"/>
            <a:ext cx="2298875" cy="1360523"/>
            <a:chOff x="885720" y="3679376"/>
            <a:chExt cx="2298875" cy="1360523"/>
          </a:xfrm>
        </p:grpSpPr>
        <p:pic>
          <p:nvPicPr>
            <p:cNvPr id="34" name="Picture 33">
              <a:extLst>
                <a:ext uri="{FF2B5EF4-FFF2-40B4-BE49-F238E27FC236}">
                  <a16:creationId xmlns:a16="http://schemas.microsoft.com/office/drawing/2014/main" id="{59CC1F88-E51C-4358-BE3B-9C1C699D3CD0}"/>
                </a:ext>
              </a:extLst>
            </p:cNvPr>
            <p:cNvPicPr>
              <a:picLocks noChangeAspect="1"/>
            </p:cNvPicPr>
            <p:nvPr/>
          </p:nvPicPr>
          <p:blipFill rotWithShape="1">
            <a:blip r:embed="rId9">
              <a:clrChange>
                <a:clrFrom>
                  <a:srgbClr val="FFFFFF"/>
                </a:clrFrom>
                <a:clrTo>
                  <a:srgbClr val="FFFFFF">
                    <a:alpha val="0"/>
                  </a:srgbClr>
                </a:clrTo>
              </a:clrChange>
            </a:blip>
            <a:srcRect t="843"/>
            <a:stretch/>
          </p:blipFill>
          <p:spPr>
            <a:xfrm>
              <a:off x="885720" y="3837333"/>
              <a:ext cx="678756" cy="660799"/>
            </a:xfrm>
            <a:prstGeom prst="rect">
              <a:avLst/>
            </a:prstGeom>
          </p:spPr>
        </p:pic>
        <p:pic>
          <p:nvPicPr>
            <p:cNvPr id="46" name="Picture 45">
              <a:extLst>
                <a:ext uri="{FF2B5EF4-FFF2-40B4-BE49-F238E27FC236}">
                  <a16:creationId xmlns:a16="http://schemas.microsoft.com/office/drawing/2014/main" id="{CB111291-5F52-4107-800C-3B6019610990}"/>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2163534" y="4304267"/>
              <a:ext cx="793900" cy="735632"/>
            </a:xfrm>
            <a:prstGeom prst="rect">
              <a:avLst/>
            </a:prstGeom>
          </p:spPr>
        </p:pic>
        <p:pic>
          <p:nvPicPr>
            <p:cNvPr id="48" name="Picture 47">
              <a:extLst>
                <a:ext uri="{FF2B5EF4-FFF2-40B4-BE49-F238E27FC236}">
                  <a16:creationId xmlns:a16="http://schemas.microsoft.com/office/drawing/2014/main" id="{E917FCA5-D509-43EB-80B3-71E8EB956EAA}"/>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835098" y="3679376"/>
              <a:ext cx="800335" cy="689650"/>
            </a:xfrm>
            <a:prstGeom prst="rect">
              <a:avLst/>
            </a:prstGeom>
          </p:spPr>
        </p:pic>
        <p:pic>
          <p:nvPicPr>
            <p:cNvPr id="30" name="Picture 29">
              <a:extLst>
                <a:ext uri="{FF2B5EF4-FFF2-40B4-BE49-F238E27FC236}">
                  <a16:creationId xmlns:a16="http://schemas.microsoft.com/office/drawing/2014/main" id="{BDA16E4C-2467-48B6-A008-9B8623789100}"/>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310397" y="4265231"/>
              <a:ext cx="705709" cy="660799"/>
            </a:xfrm>
            <a:prstGeom prst="rect">
              <a:avLst/>
            </a:prstGeom>
          </p:spPr>
        </p:pic>
        <p:pic>
          <p:nvPicPr>
            <p:cNvPr id="53" name="Picture 52">
              <a:extLst>
                <a:ext uri="{FF2B5EF4-FFF2-40B4-BE49-F238E27FC236}">
                  <a16:creationId xmlns:a16="http://schemas.microsoft.com/office/drawing/2014/main" id="{BCED2F12-BA3D-4CFF-8CD4-C3AC43D5FCAE}"/>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2645619" y="3742180"/>
              <a:ext cx="538976" cy="544312"/>
            </a:xfrm>
            <a:prstGeom prst="rect">
              <a:avLst/>
            </a:prstGeom>
          </p:spPr>
        </p:pic>
      </p:grpSp>
      <p:grpSp>
        <p:nvGrpSpPr>
          <p:cNvPr id="85" name="Group 84">
            <a:extLst>
              <a:ext uri="{FF2B5EF4-FFF2-40B4-BE49-F238E27FC236}">
                <a16:creationId xmlns:a16="http://schemas.microsoft.com/office/drawing/2014/main" id="{503088B5-1A18-48B4-AF43-EF73F549448F}"/>
              </a:ext>
            </a:extLst>
          </p:cNvPr>
          <p:cNvGrpSpPr/>
          <p:nvPr/>
        </p:nvGrpSpPr>
        <p:grpSpPr>
          <a:xfrm>
            <a:off x="3111197" y="2759728"/>
            <a:ext cx="813901" cy="1293390"/>
            <a:chOff x="3096115" y="2849864"/>
            <a:chExt cx="813901" cy="1293390"/>
          </a:xfrm>
        </p:grpSpPr>
        <p:pic>
          <p:nvPicPr>
            <p:cNvPr id="24" name="Picture 23">
              <a:extLst>
                <a:ext uri="{FF2B5EF4-FFF2-40B4-BE49-F238E27FC236}">
                  <a16:creationId xmlns:a16="http://schemas.microsoft.com/office/drawing/2014/main" id="{26BBBB63-1C0E-4280-A662-0739664AF542}"/>
                </a:ext>
              </a:extLst>
            </p:cNvPr>
            <p:cNvPicPr>
              <a:picLocks noChangeAspect="1"/>
            </p:cNvPicPr>
            <p:nvPr/>
          </p:nvPicPr>
          <p:blipFill>
            <a:blip r:embed="rId16"/>
            <a:stretch>
              <a:fillRect/>
            </a:stretch>
          </p:blipFill>
          <p:spPr>
            <a:xfrm>
              <a:off x="3096115" y="2849864"/>
              <a:ext cx="754305" cy="707886"/>
            </a:xfrm>
            <a:prstGeom prst="rect">
              <a:avLst/>
            </a:prstGeom>
          </p:spPr>
        </p:pic>
        <p:pic>
          <p:nvPicPr>
            <p:cNvPr id="55" name="Picture 54">
              <a:extLst>
                <a:ext uri="{FF2B5EF4-FFF2-40B4-BE49-F238E27FC236}">
                  <a16:creationId xmlns:a16="http://schemas.microsoft.com/office/drawing/2014/main" id="{EF62B106-F73D-4BC6-9339-23069185180D}"/>
                </a:ext>
              </a:extLst>
            </p:cNvPr>
            <p:cNvPicPr>
              <a:picLocks noChangeAspect="1"/>
            </p:cNvPicPr>
            <p:nvPr/>
          </p:nvPicPr>
          <p:blipFill>
            <a:blip r:embed="rId17"/>
            <a:stretch>
              <a:fillRect/>
            </a:stretch>
          </p:blipFill>
          <p:spPr>
            <a:xfrm>
              <a:off x="3157541" y="3628904"/>
              <a:ext cx="752475" cy="514350"/>
            </a:xfrm>
            <a:prstGeom prst="rect">
              <a:avLst/>
            </a:prstGeom>
          </p:spPr>
        </p:pic>
      </p:grpSp>
      <p:grpSp>
        <p:nvGrpSpPr>
          <p:cNvPr id="79" name="Group 78">
            <a:extLst>
              <a:ext uri="{FF2B5EF4-FFF2-40B4-BE49-F238E27FC236}">
                <a16:creationId xmlns:a16="http://schemas.microsoft.com/office/drawing/2014/main" id="{EEBF964D-F1E2-4F06-B6DE-1AA3E11A98FB}"/>
              </a:ext>
            </a:extLst>
          </p:cNvPr>
          <p:cNvGrpSpPr/>
          <p:nvPr/>
        </p:nvGrpSpPr>
        <p:grpSpPr>
          <a:xfrm>
            <a:off x="8052146" y="3133507"/>
            <a:ext cx="3203370" cy="1371600"/>
            <a:chOff x="8037065" y="3223643"/>
            <a:chExt cx="3203370" cy="1371600"/>
          </a:xfrm>
        </p:grpSpPr>
        <p:pic>
          <p:nvPicPr>
            <p:cNvPr id="62" name="Picture 61">
              <a:extLst>
                <a:ext uri="{FF2B5EF4-FFF2-40B4-BE49-F238E27FC236}">
                  <a16:creationId xmlns:a16="http://schemas.microsoft.com/office/drawing/2014/main" id="{2D566153-4229-4404-9D9F-99411AC351D2}"/>
                </a:ext>
              </a:extLst>
            </p:cNvPr>
            <p:cNvPicPr>
              <a:picLocks noChangeAspect="1"/>
            </p:cNvPicPr>
            <p:nvPr/>
          </p:nvPicPr>
          <p:blipFill>
            <a:blip r:embed="rId18"/>
            <a:stretch>
              <a:fillRect/>
            </a:stretch>
          </p:blipFill>
          <p:spPr>
            <a:xfrm>
              <a:off x="8248650" y="3759581"/>
              <a:ext cx="1616292" cy="786994"/>
            </a:xfrm>
            <a:prstGeom prst="rect">
              <a:avLst/>
            </a:prstGeom>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83B6D6D7-6277-4FEA-BA49-388771575116}"/>
                </a:ext>
              </a:extLst>
            </p:cNvPr>
            <p:cNvSpPr/>
            <p:nvPr/>
          </p:nvSpPr>
          <p:spPr>
            <a:xfrm>
              <a:off x="8040035" y="3223643"/>
              <a:ext cx="3200400" cy="1371600"/>
            </a:xfrm>
            <a:prstGeom prst="rect">
              <a:avLst/>
            </a:prstGeom>
            <a:noFill/>
            <a:ln w="38100">
              <a:solidFill>
                <a:schemeClr val="accent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60" name="Picture 59">
              <a:extLst>
                <a:ext uri="{FF2B5EF4-FFF2-40B4-BE49-F238E27FC236}">
                  <a16:creationId xmlns:a16="http://schemas.microsoft.com/office/drawing/2014/main" id="{63F3C3D7-170F-45E5-8997-E9EFA3477652}"/>
                </a:ext>
              </a:extLst>
            </p:cNvPr>
            <p:cNvPicPr>
              <a:picLocks noChangeAspect="1"/>
            </p:cNvPicPr>
            <p:nvPr/>
          </p:nvPicPr>
          <p:blipFill>
            <a:blip r:embed="rId19"/>
            <a:stretch>
              <a:fillRect/>
            </a:stretch>
          </p:blipFill>
          <p:spPr>
            <a:xfrm>
              <a:off x="10007829" y="3250415"/>
              <a:ext cx="1209513" cy="1324505"/>
            </a:xfrm>
            <a:prstGeom prst="rect">
              <a:avLst/>
            </a:prstGeom>
          </p:spPr>
        </p:pic>
        <p:sp>
          <p:nvSpPr>
            <p:cNvPr id="57" name="TextBox 56">
              <a:extLst>
                <a:ext uri="{FF2B5EF4-FFF2-40B4-BE49-F238E27FC236}">
                  <a16:creationId xmlns:a16="http://schemas.microsoft.com/office/drawing/2014/main" id="{60EB6646-309F-49A7-9C24-64040A9AB2F3}"/>
                </a:ext>
              </a:extLst>
            </p:cNvPr>
            <p:cNvSpPr txBox="1"/>
            <p:nvPr/>
          </p:nvSpPr>
          <p:spPr>
            <a:xfrm>
              <a:off x="8037065" y="3261182"/>
              <a:ext cx="1970764" cy="523220"/>
            </a:xfrm>
            <a:prstGeom prst="rect">
              <a:avLst/>
            </a:prstGeom>
            <a:noFill/>
          </p:spPr>
          <p:txBody>
            <a:bodyPr wrap="square" rtlCol="0">
              <a:spAutoFit/>
            </a:bodyPr>
            <a:lstStyle/>
            <a:p>
              <a:pPr algn="ctr"/>
              <a:r>
                <a:rPr lang="en-US" sz="1400" b="1" dirty="0">
                  <a:solidFill>
                    <a:srgbClr val="CB6015"/>
                  </a:solidFill>
                  <a:latin typeface="Arial" pitchFamily="34" charset="0"/>
                  <a:cs typeface="Arial" pitchFamily="34" charset="0"/>
                </a:rPr>
                <a:t>Examples with Executable Code</a:t>
              </a:r>
            </a:p>
          </p:txBody>
        </p:sp>
      </p:grpSp>
      <p:grpSp>
        <p:nvGrpSpPr>
          <p:cNvPr id="74" name="Group 73">
            <a:extLst>
              <a:ext uri="{FF2B5EF4-FFF2-40B4-BE49-F238E27FC236}">
                <a16:creationId xmlns:a16="http://schemas.microsoft.com/office/drawing/2014/main" id="{78D945B6-9D14-41EE-9F05-CF6DDB4C5A37}"/>
              </a:ext>
            </a:extLst>
          </p:cNvPr>
          <p:cNvGrpSpPr/>
          <p:nvPr/>
        </p:nvGrpSpPr>
        <p:grpSpPr>
          <a:xfrm>
            <a:off x="8055116" y="1447800"/>
            <a:ext cx="3200400" cy="1371600"/>
            <a:chOff x="8040035" y="1728436"/>
            <a:chExt cx="3200400" cy="1371600"/>
          </a:xfrm>
        </p:grpSpPr>
        <p:sp>
          <p:nvSpPr>
            <p:cNvPr id="56" name="TextBox 55">
              <a:extLst>
                <a:ext uri="{FF2B5EF4-FFF2-40B4-BE49-F238E27FC236}">
                  <a16:creationId xmlns:a16="http://schemas.microsoft.com/office/drawing/2014/main" id="{CE09EE18-1E3D-4122-A8E6-9779CC6D2ABA}"/>
                </a:ext>
              </a:extLst>
            </p:cNvPr>
            <p:cNvSpPr txBox="1"/>
            <p:nvPr/>
          </p:nvSpPr>
          <p:spPr>
            <a:xfrm>
              <a:off x="8040035" y="1750797"/>
              <a:ext cx="3200399" cy="523220"/>
            </a:xfrm>
            <a:prstGeom prst="rect">
              <a:avLst/>
            </a:prstGeom>
            <a:noFill/>
          </p:spPr>
          <p:txBody>
            <a:bodyPr wrap="square" rtlCol="0">
              <a:spAutoFit/>
            </a:bodyPr>
            <a:lstStyle/>
            <a:p>
              <a:pPr algn="ctr"/>
              <a:r>
                <a:rPr lang="en-US" sz="1400" b="1" dirty="0">
                  <a:solidFill>
                    <a:srgbClr val="CB6015"/>
                  </a:solidFill>
                  <a:latin typeface="Arial" pitchFamily="34" charset="0"/>
                  <a:cs typeface="Arial" pitchFamily="34" charset="0"/>
                </a:rPr>
                <a:t>NEW RTX User Community Resources Site</a:t>
              </a:r>
            </a:p>
          </p:txBody>
        </p:sp>
        <p:sp>
          <p:nvSpPr>
            <p:cNvPr id="10" name="Rectangle 9">
              <a:extLst>
                <a:ext uri="{FF2B5EF4-FFF2-40B4-BE49-F238E27FC236}">
                  <a16:creationId xmlns:a16="http://schemas.microsoft.com/office/drawing/2014/main" id="{8F5F7684-9991-4FF7-9048-FE03F158A75B}"/>
                </a:ext>
              </a:extLst>
            </p:cNvPr>
            <p:cNvSpPr/>
            <p:nvPr/>
          </p:nvSpPr>
          <p:spPr>
            <a:xfrm>
              <a:off x="8040035" y="1728436"/>
              <a:ext cx="3200400" cy="1371600"/>
            </a:xfrm>
            <a:prstGeom prst="rect">
              <a:avLst/>
            </a:prstGeom>
            <a:noFill/>
            <a:ln w="38100">
              <a:solidFill>
                <a:schemeClr val="accent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nvGrpSpPr>
          <p:cNvPr id="80" name="Group 79">
            <a:extLst>
              <a:ext uri="{FF2B5EF4-FFF2-40B4-BE49-F238E27FC236}">
                <a16:creationId xmlns:a16="http://schemas.microsoft.com/office/drawing/2014/main" id="{6FAE7FBC-9FEB-49A0-93AF-E2F0F68DF14F}"/>
              </a:ext>
            </a:extLst>
          </p:cNvPr>
          <p:cNvGrpSpPr/>
          <p:nvPr/>
        </p:nvGrpSpPr>
        <p:grpSpPr>
          <a:xfrm>
            <a:off x="8055116" y="4819215"/>
            <a:ext cx="3200400" cy="1371600"/>
            <a:chOff x="8040035" y="4909351"/>
            <a:chExt cx="3200400" cy="1371600"/>
          </a:xfrm>
        </p:grpSpPr>
        <p:sp>
          <p:nvSpPr>
            <p:cNvPr id="12" name="Rectangle 11">
              <a:extLst>
                <a:ext uri="{FF2B5EF4-FFF2-40B4-BE49-F238E27FC236}">
                  <a16:creationId xmlns:a16="http://schemas.microsoft.com/office/drawing/2014/main" id="{3F025F63-B78D-4BBB-B0C4-14E817BD6E3C}"/>
                </a:ext>
              </a:extLst>
            </p:cNvPr>
            <p:cNvSpPr/>
            <p:nvPr/>
          </p:nvSpPr>
          <p:spPr>
            <a:xfrm>
              <a:off x="8040035" y="4909351"/>
              <a:ext cx="3200400" cy="1371600"/>
            </a:xfrm>
            <a:prstGeom prst="rect">
              <a:avLst/>
            </a:prstGeom>
            <a:noFill/>
            <a:ln w="38100">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58" name="TextBox 57">
              <a:extLst>
                <a:ext uri="{FF2B5EF4-FFF2-40B4-BE49-F238E27FC236}">
                  <a16:creationId xmlns:a16="http://schemas.microsoft.com/office/drawing/2014/main" id="{1845797B-8362-41A7-809E-D6D71A61A7C0}"/>
                </a:ext>
              </a:extLst>
            </p:cNvPr>
            <p:cNvSpPr txBox="1"/>
            <p:nvPr/>
          </p:nvSpPr>
          <p:spPr>
            <a:xfrm>
              <a:off x="8205545" y="5070932"/>
              <a:ext cx="1457658" cy="1077218"/>
            </a:xfrm>
            <a:prstGeom prst="rect">
              <a:avLst/>
            </a:prstGeom>
            <a:noFill/>
          </p:spPr>
          <p:txBody>
            <a:bodyPr wrap="square" rtlCol="0">
              <a:spAutoFit/>
            </a:bodyPr>
            <a:lstStyle/>
            <a:p>
              <a:pPr algn="ctr"/>
              <a:r>
                <a:rPr lang="en-US" sz="1600" b="1" dirty="0">
                  <a:solidFill>
                    <a:srgbClr val="CB6015"/>
                  </a:solidFill>
                  <a:latin typeface="Arial" pitchFamily="34" charset="0"/>
                  <a:cs typeface="Arial" pitchFamily="34" charset="0"/>
                </a:rPr>
                <a:t>Dedicated </a:t>
              </a:r>
              <a:br>
                <a:rPr lang="en-US" sz="1600" b="1" dirty="0">
                  <a:solidFill>
                    <a:srgbClr val="CB6015"/>
                  </a:solidFill>
                  <a:latin typeface="Arial" pitchFamily="34" charset="0"/>
                  <a:cs typeface="Arial" pitchFamily="34" charset="0"/>
                </a:rPr>
              </a:br>
              <a:r>
                <a:rPr lang="en-US" sz="1600" b="1" dirty="0">
                  <a:solidFill>
                    <a:srgbClr val="CB6015"/>
                  </a:solidFill>
                  <a:latin typeface="Arial" pitchFamily="34" charset="0"/>
                  <a:cs typeface="Arial" pitchFamily="34" charset="0"/>
                </a:rPr>
                <a:t>Application Engineer Support</a:t>
              </a:r>
            </a:p>
          </p:txBody>
        </p:sp>
        <p:sp>
          <p:nvSpPr>
            <p:cNvPr id="66" name="Oval 65">
              <a:extLst>
                <a:ext uri="{FF2B5EF4-FFF2-40B4-BE49-F238E27FC236}">
                  <a16:creationId xmlns:a16="http://schemas.microsoft.com/office/drawing/2014/main" id="{21D3B648-1B6F-4EF1-A317-B70B9039F9F9}"/>
                </a:ext>
              </a:extLst>
            </p:cNvPr>
            <p:cNvSpPr/>
            <p:nvPr/>
          </p:nvSpPr>
          <p:spPr>
            <a:xfrm>
              <a:off x="9860577" y="5039140"/>
              <a:ext cx="1127034" cy="1147068"/>
            </a:xfrm>
            <a:prstGeom prst="ellipse">
              <a:avLst/>
            </a:prstGeom>
            <a:blipFill>
              <a:blip r:embed="rId20" cstate="print">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a:stretch>
                <a:fillRect t="-10000" b="-10000"/>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sp>
      </p:grpSp>
      <p:grpSp>
        <p:nvGrpSpPr>
          <p:cNvPr id="83" name="Group 82">
            <a:extLst>
              <a:ext uri="{FF2B5EF4-FFF2-40B4-BE49-F238E27FC236}">
                <a16:creationId xmlns:a16="http://schemas.microsoft.com/office/drawing/2014/main" id="{07835830-22E5-41A9-929B-17F70FBECD9E}"/>
              </a:ext>
            </a:extLst>
          </p:cNvPr>
          <p:cNvGrpSpPr/>
          <p:nvPr/>
        </p:nvGrpSpPr>
        <p:grpSpPr>
          <a:xfrm>
            <a:off x="4441238" y="1452915"/>
            <a:ext cx="3203370" cy="4737901"/>
            <a:chOff x="4426157" y="1543050"/>
            <a:chExt cx="3203370" cy="4737901"/>
          </a:xfrm>
        </p:grpSpPr>
        <p:sp>
          <p:nvSpPr>
            <p:cNvPr id="15" name="TextBox 14">
              <a:extLst>
                <a:ext uri="{FF2B5EF4-FFF2-40B4-BE49-F238E27FC236}">
                  <a16:creationId xmlns:a16="http://schemas.microsoft.com/office/drawing/2014/main" id="{E401EB90-6F27-4B26-BE80-2AE58D6C4B8F}"/>
                </a:ext>
              </a:extLst>
            </p:cNvPr>
            <p:cNvSpPr txBox="1"/>
            <p:nvPr/>
          </p:nvSpPr>
          <p:spPr>
            <a:xfrm>
              <a:off x="4429128" y="1663175"/>
              <a:ext cx="3200399" cy="1015663"/>
            </a:xfrm>
            <a:prstGeom prst="rect">
              <a:avLst/>
            </a:prstGeom>
            <a:noFill/>
          </p:spPr>
          <p:txBody>
            <a:bodyPr wrap="square" rtlCol="0">
              <a:spAutoFit/>
            </a:bodyPr>
            <a:lstStyle/>
            <a:p>
              <a:pPr algn="ctr"/>
              <a:r>
                <a:rPr lang="en-US" sz="2000" b="1" dirty="0">
                  <a:solidFill>
                    <a:srgbClr val="CB6015"/>
                  </a:solidFill>
                  <a:latin typeface="Arial" pitchFamily="34" charset="0"/>
                  <a:cs typeface="Arial" pitchFamily="34" charset="0"/>
                </a:rPr>
                <a:t>Unlimited access to MathWorks’ online training</a:t>
              </a:r>
            </a:p>
          </p:txBody>
        </p:sp>
        <p:sp>
          <p:nvSpPr>
            <p:cNvPr id="13" name="Rectangle 12">
              <a:extLst>
                <a:ext uri="{FF2B5EF4-FFF2-40B4-BE49-F238E27FC236}">
                  <a16:creationId xmlns:a16="http://schemas.microsoft.com/office/drawing/2014/main" id="{6ACECA59-F6AD-4B76-B249-3E8A55E64724}"/>
                </a:ext>
              </a:extLst>
            </p:cNvPr>
            <p:cNvSpPr/>
            <p:nvPr/>
          </p:nvSpPr>
          <p:spPr>
            <a:xfrm>
              <a:off x="4426157" y="1543050"/>
              <a:ext cx="3200400" cy="4737901"/>
            </a:xfrm>
            <a:prstGeom prst="rect">
              <a:avLst/>
            </a:prstGeom>
            <a:noFill/>
            <a:ln w="38100">
              <a:solidFill>
                <a:schemeClr val="accent4"/>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nvGrpSpPr>
          <p:cNvPr id="82" name="Group 81">
            <a:extLst>
              <a:ext uri="{FF2B5EF4-FFF2-40B4-BE49-F238E27FC236}">
                <a16:creationId xmlns:a16="http://schemas.microsoft.com/office/drawing/2014/main" id="{E453696C-B1D2-402B-8D0D-8EC7A17630AD}"/>
              </a:ext>
            </a:extLst>
          </p:cNvPr>
          <p:cNvGrpSpPr/>
          <p:nvPr/>
        </p:nvGrpSpPr>
        <p:grpSpPr>
          <a:xfrm>
            <a:off x="4441239" y="2864648"/>
            <a:ext cx="3200399" cy="1526550"/>
            <a:chOff x="4426157" y="2954784"/>
            <a:chExt cx="3200399" cy="1526550"/>
          </a:xfrm>
        </p:grpSpPr>
        <p:pic>
          <p:nvPicPr>
            <p:cNvPr id="70" name="Picture 69">
              <a:extLst>
                <a:ext uri="{FF2B5EF4-FFF2-40B4-BE49-F238E27FC236}">
                  <a16:creationId xmlns:a16="http://schemas.microsoft.com/office/drawing/2014/main" id="{479A37DC-CFFE-4C8A-8CB7-19AD79E9ED6D}"/>
                </a:ext>
              </a:extLst>
            </p:cNvPr>
            <p:cNvPicPr>
              <a:picLocks noChangeAspect="1"/>
            </p:cNvPicPr>
            <p:nvPr/>
          </p:nvPicPr>
          <p:blipFill rotWithShape="1">
            <a:blip r:embed="rId22"/>
            <a:srcRect l="1331"/>
            <a:stretch/>
          </p:blipFill>
          <p:spPr>
            <a:xfrm>
              <a:off x="4478889" y="3282720"/>
              <a:ext cx="3078746" cy="1198614"/>
            </a:xfrm>
            <a:prstGeom prst="rect">
              <a:avLst/>
            </a:prstGeom>
          </p:spPr>
        </p:pic>
        <p:sp>
          <p:nvSpPr>
            <p:cNvPr id="27" name="TextBox 26">
              <a:extLst>
                <a:ext uri="{FF2B5EF4-FFF2-40B4-BE49-F238E27FC236}">
                  <a16:creationId xmlns:a16="http://schemas.microsoft.com/office/drawing/2014/main" id="{682D790B-0D18-4350-A16B-64BB071A809C}"/>
                </a:ext>
              </a:extLst>
            </p:cNvPr>
            <p:cNvSpPr txBox="1"/>
            <p:nvPr/>
          </p:nvSpPr>
          <p:spPr>
            <a:xfrm>
              <a:off x="4426157" y="2954784"/>
              <a:ext cx="3200399" cy="338554"/>
            </a:xfrm>
            <a:prstGeom prst="rect">
              <a:avLst/>
            </a:prstGeom>
            <a:noFill/>
          </p:spPr>
          <p:txBody>
            <a:bodyPr wrap="square" rtlCol="0">
              <a:spAutoFit/>
            </a:bodyPr>
            <a:lstStyle/>
            <a:p>
              <a:r>
                <a:rPr lang="en-US" sz="1600" b="1" dirty="0">
                  <a:solidFill>
                    <a:schemeClr val="accent5">
                      <a:lumMod val="50000"/>
                    </a:schemeClr>
                  </a:solidFill>
                  <a:latin typeface="Arial" pitchFamily="34" charset="0"/>
                  <a:cs typeface="Arial" pitchFamily="34" charset="0"/>
                </a:rPr>
                <a:t>Onramps (intro courses):</a:t>
              </a:r>
            </a:p>
          </p:txBody>
        </p:sp>
      </p:grpSp>
      <p:grpSp>
        <p:nvGrpSpPr>
          <p:cNvPr id="81" name="Group 80">
            <a:extLst>
              <a:ext uri="{FF2B5EF4-FFF2-40B4-BE49-F238E27FC236}">
                <a16:creationId xmlns:a16="http://schemas.microsoft.com/office/drawing/2014/main" id="{ABCF3044-BCEC-47FE-A224-D996676587B7}"/>
              </a:ext>
            </a:extLst>
          </p:cNvPr>
          <p:cNvGrpSpPr/>
          <p:nvPr/>
        </p:nvGrpSpPr>
        <p:grpSpPr>
          <a:xfrm>
            <a:off x="4438268" y="4463460"/>
            <a:ext cx="3200398" cy="1632612"/>
            <a:chOff x="4423187" y="4553596"/>
            <a:chExt cx="3200398" cy="1632612"/>
          </a:xfrm>
        </p:grpSpPr>
        <p:sp>
          <p:nvSpPr>
            <p:cNvPr id="28" name="TextBox 27">
              <a:extLst>
                <a:ext uri="{FF2B5EF4-FFF2-40B4-BE49-F238E27FC236}">
                  <a16:creationId xmlns:a16="http://schemas.microsoft.com/office/drawing/2014/main" id="{514BB498-AF33-432A-B9F3-7A505DAB704E}"/>
                </a:ext>
              </a:extLst>
            </p:cNvPr>
            <p:cNvSpPr txBox="1"/>
            <p:nvPr/>
          </p:nvSpPr>
          <p:spPr>
            <a:xfrm>
              <a:off x="4423187" y="4553596"/>
              <a:ext cx="3200398" cy="338554"/>
            </a:xfrm>
            <a:prstGeom prst="rect">
              <a:avLst/>
            </a:prstGeom>
            <a:noFill/>
          </p:spPr>
          <p:txBody>
            <a:bodyPr wrap="square" rtlCol="0">
              <a:spAutoFit/>
            </a:bodyPr>
            <a:lstStyle/>
            <a:p>
              <a:r>
                <a:rPr lang="en-US" sz="1600" b="1" dirty="0">
                  <a:solidFill>
                    <a:schemeClr val="accent5">
                      <a:lumMod val="50000"/>
                    </a:schemeClr>
                  </a:solidFill>
                  <a:latin typeface="Arial" pitchFamily="34" charset="0"/>
                  <a:cs typeface="Arial" pitchFamily="34" charset="0"/>
                </a:rPr>
                <a:t>Advanced courses:</a:t>
              </a:r>
            </a:p>
          </p:txBody>
        </p:sp>
        <p:pic>
          <p:nvPicPr>
            <p:cNvPr id="71" name="Picture 70">
              <a:extLst>
                <a:ext uri="{FF2B5EF4-FFF2-40B4-BE49-F238E27FC236}">
                  <a16:creationId xmlns:a16="http://schemas.microsoft.com/office/drawing/2014/main" id="{36AF47AD-0177-4D66-A9E5-93838FB286C1}"/>
                </a:ext>
              </a:extLst>
            </p:cNvPr>
            <p:cNvPicPr>
              <a:picLocks noChangeAspect="1"/>
            </p:cNvPicPr>
            <p:nvPr/>
          </p:nvPicPr>
          <p:blipFill>
            <a:blip r:embed="rId23"/>
            <a:stretch>
              <a:fillRect/>
            </a:stretch>
          </p:blipFill>
          <p:spPr>
            <a:xfrm>
              <a:off x="4478889" y="4879777"/>
              <a:ext cx="1988586" cy="1287510"/>
            </a:xfrm>
            <a:prstGeom prst="rect">
              <a:avLst/>
            </a:prstGeom>
          </p:spPr>
        </p:pic>
        <p:pic>
          <p:nvPicPr>
            <p:cNvPr id="73" name="Picture 72">
              <a:extLst>
                <a:ext uri="{FF2B5EF4-FFF2-40B4-BE49-F238E27FC236}">
                  <a16:creationId xmlns:a16="http://schemas.microsoft.com/office/drawing/2014/main" id="{54B2172B-F0ED-4686-A275-5D0DAC99EFF2}"/>
                </a:ext>
              </a:extLst>
            </p:cNvPr>
            <p:cNvPicPr>
              <a:picLocks noChangeAspect="1"/>
            </p:cNvPicPr>
            <p:nvPr/>
          </p:nvPicPr>
          <p:blipFill rotWithShape="1">
            <a:blip r:embed="rId24"/>
            <a:srcRect l="33584" r="10587"/>
            <a:stretch/>
          </p:blipFill>
          <p:spPr>
            <a:xfrm>
              <a:off x="6477000" y="4877186"/>
              <a:ext cx="1080635" cy="1309022"/>
            </a:xfrm>
            <a:prstGeom prst="rect">
              <a:avLst/>
            </a:prstGeom>
          </p:spPr>
        </p:pic>
      </p:grpSp>
    </p:spTree>
    <p:extLst>
      <p:ext uri="{BB962C8B-B14F-4D97-AF65-F5344CB8AC3E}">
        <p14:creationId xmlns:p14="http://schemas.microsoft.com/office/powerpoint/2010/main" val="3961161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Membrane_CMYK_Master_Smal.gif"/>
          <p:cNvPicPr>
            <a:picLocks noChangeAspect="1"/>
          </p:cNvPicPr>
          <p:nvPr/>
        </p:nvPicPr>
        <p:blipFill>
          <a:blip r:embed="rId2"/>
          <a:stretch>
            <a:fillRect/>
          </a:stretch>
        </p:blipFill>
        <p:spPr>
          <a:xfrm>
            <a:off x="5025484" y="1744206"/>
            <a:ext cx="2141035" cy="1932879"/>
          </a:xfrm>
          <a:prstGeom prst="rect">
            <a:avLst/>
          </a:prstGeom>
        </p:spPr>
      </p:pic>
    </p:spTree>
    <p:extLst>
      <p:ext uri="{BB962C8B-B14F-4D97-AF65-F5344CB8AC3E}">
        <p14:creationId xmlns:p14="http://schemas.microsoft.com/office/powerpoint/2010/main" val="1870415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304800" y="304800"/>
            <a:ext cx="10769600" cy="990600"/>
          </a:xfrm>
        </p:spPr>
        <p:txBody>
          <a:bodyPr/>
          <a:lstStyle/>
          <a:p>
            <a:r>
              <a:rPr lang="en-US" dirty="0"/>
              <a:t>Wrap-Up</a:t>
            </a:r>
          </a:p>
        </p:txBody>
      </p:sp>
      <p:sp>
        <p:nvSpPr>
          <p:cNvPr id="2" name="Content Placeholder 1"/>
          <p:cNvSpPr>
            <a:spLocks noGrp="1"/>
          </p:cNvSpPr>
          <p:nvPr>
            <p:ph idx="1"/>
          </p:nvPr>
        </p:nvSpPr>
        <p:spPr>
          <a:xfrm>
            <a:off x="533400" y="1447800"/>
            <a:ext cx="10769600" cy="4648200"/>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lgn="ctr">
              <a:buNone/>
            </a:pPr>
            <a:r>
              <a:rPr lang="en-US" sz="5400" b="1" dirty="0"/>
              <a:t>Questions?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268669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C5A895E-0C56-B68E-B7ED-5FBB9AD9F386}"/>
              </a:ext>
            </a:extLst>
          </p:cNvPr>
          <p:cNvPicPr>
            <a:picLocks noChangeAspect="1"/>
          </p:cNvPicPr>
          <p:nvPr/>
        </p:nvPicPr>
        <p:blipFill rotWithShape="1">
          <a:blip r:embed="rId2"/>
          <a:srcRect r="16210"/>
          <a:stretch/>
        </p:blipFill>
        <p:spPr>
          <a:xfrm>
            <a:off x="6206874" y="1367156"/>
            <a:ext cx="4877077" cy="4829849"/>
          </a:xfrm>
          <a:prstGeom prst="rect">
            <a:avLst/>
          </a:prstGeom>
        </p:spPr>
      </p:pic>
      <p:pic>
        <p:nvPicPr>
          <p:cNvPr id="10" name="Picture 9">
            <a:extLst>
              <a:ext uri="{FF2B5EF4-FFF2-40B4-BE49-F238E27FC236}">
                <a16:creationId xmlns:a16="http://schemas.microsoft.com/office/drawing/2014/main" id="{BE57E410-06C2-40CC-7C03-C0DFA7949FAF}"/>
              </a:ext>
            </a:extLst>
          </p:cNvPr>
          <p:cNvPicPr>
            <a:picLocks noChangeAspect="1"/>
          </p:cNvPicPr>
          <p:nvPr/>
        </p:nvPicPr>
        <p:blipFill>
          <a:blip r:embed="rId3"/>
          <a:stretch>
            <a:fillRect/>
          </a:stretch>
        </p:blipFill>
        <p:spPr>
          <a:xfrm>
            <a:off x="406636" y="1192811"/>
            <a:ext cx="5299976" cy="5396559"/>
          </a:xfrm>
          <a:prstGeom prst="rect">
            <a:avLst/>
          </a:prstGeom>
          <a:ln>
            <a:noFill/>
          </a:ln>
          <a:effectLst>
            <a:outerShdw blurRad="190500" algn="tl" rotWithShape="0">
              <a:srgbClr val="000000">
                <a:alpha val="70000"/>
              </a:srgbClr>
            </a:outerShdw>
          </a:effectLst>
        </p:spPr>
      </p:pic>
      <p:sp>
        <p:nvSpPr>
          <p:cNvPr id="7" name="Callout: Down Arrow 6">
            <a:extLst>
              <a:ext uri="{FF2B5EF4-FFF2-40B4-BE49-F238E27FC236}">
                <a16:creationId xmlns:a16="http://schemas.microsoft.com/office/drawing/2014/main" id="{725AE529-28A5-4112-9C07-1611E1B41FDE}"/>
              </a:ext>
            </a:extLst>
          </p:cNvPr>
          <p:cNvSpPr/>
          <p:nvPr/>
        </p:nvSpPr>
        <p:spPr>
          <a:xfrm>
            <a:off x="5986942" y="1095124"/>
            <a:ext cx="3601674" cy="701898"/>
          </a:xfrm>
          <a:prstGeom prst="downArrowCallo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Get BU-specific info, such as accessing software and online courses</a:t>
            </a:r>
          </a:p>
        </p:txBody>
      </p:sp>
      <p:sp>
        <p:nvSpPr>
          <p:cNvPr id="11" name="Callout: Down Arrow 10">
            <a:extLst>
              <a:ext uri="{FF2B5EF4-FFF2-40B4-BE49-F238E27FC236}">
                <a16:creationId xmlns:a16="http://schemas.microsoft.com/office/drawing/2014/main" id="{3EC874AD-4B85-4BFB-B432-F9D7C4700229}"/>
              </a:ext>
            </a:extLst>
          </p:cNvPr>
          <p:cNvSpPr/>
          <p:nvPr/>
        </p:nvSpPr>
        <p:spPr>
          <a:xfrm>
            <a:off x="867329" y="3962400"/>
            <a:ext cx="4402822" cy="780176"/>
          </a:xfrm>
          <a:prstGeom prst="downArrowCallo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Explore technical content aligned with RTX’s key initiatives and view past webinar material</a:t>
            </a:r>
          </a:p>
        </p:txBody>
      </p:sp>
      <p:sp>
        <p:nvSpPr>
          <p:cNvPr id="14" name="Arrow: Right 13">
            <a:extLst>
              <a:ext uri="{FF2B5EF4-FFF2-40B4-BE49-F238E27FC236}">
                <a16:creationId xmlns:a16="http://schemas.microsoft.com/office/drawing/2014/main" id="{B11AC22B-0FB1-42FD-B79E-F4A5384E1D26}"/>
              </a:ext>
            </a:extLst>
          </p:cNvPr>
          <p:cNvSpPr/>
          <p:nvPr/>
        </p:nvSpPr>
        <p:spPr>
          <a:xfrm>
            <a:off x="5715000" y="2544449"/>
            <a:ext cx="460945" cy="41012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pic>
        <p:nvPicPr>
          <p:cNvPr id="8" name="Picture 7">
            <a:extLst>
              <a:ext uri="{FF2B5EF4-FFF2-40B4-BE49-F238E27FC236}">
                <a16:creationId xmlns:a16="http://schemas.microsoft.com/office/drawing/2014/main" id="{865FF807-AACC-4E15-AE61-4C036B9A85E1}"/>
              </a:ext>
            </a:extLst>
          </p:cNvPr>
          <p:cNvPicPr>
            <a:picLocks noChangeAspect="1"/>
          </p:cNvPicPr>
          <p:nvPr/>
        </p:nvPicPr>
        <p:blipFill>
          <a:blip r:embed="rId4"/>
          <a:stretch>
            <a:fillRect/>
          </a:stretch>
        </p:blipFill>
        <p:spPr>
          <a:xfrm>
            <a:off x="8144105" y="3782081"/>
            <a:ext cx="3297052" cy="2923519"/>
          </a:xfrm>
          <a:prstGeom prst="rect">
            <a:avLst/>
          </a:prstGeom>
          <a:ln>
            <a:noFill/>
          </a:ln>
          <a:effectLst>
            <a:outerShdw blurRad="190500" algn="tl" rotWithShape="0">
              <a:srgbClr val="000000">
                <a:alpha val="70000"/>
              </a:srgbClr>
            </a:outerShdw>
          </a:effectLst>
        </p:spPr>
      </p:pic>
      <p:sp>
        <p:nvSpPr>
          <p:cNvPr id="15" name="Arrow: Right 14">
            <a:extLst>
              <a:ext uri="{FF2B5EF4-FFF2-40B4-BE49-F238E27FC236}">
                <a16:creationId xmlns:a16="http://schemas.microsoft.com/office/drawing/2014/main" id="{F5E104ED-DE25-4228-8DDF-7DDE93E40593}"/>
              </a:ext>
            </a:extLst>
          </p:cNvPr>
          <p:cNvSpPr/>
          <p:nvPr/>
        </p:nvSpPr>
        <p:spPr>
          <a:xfrm>
            <a:off x="7623501" y="5617974"/>
            <a:ext cx="512215" cy="41012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
        <p:nvSpPr>
          <p:cNvPr id="16" name="Rectangle 15">
            <a:extLst>
              <a:ext uri="{FF2B5EF4-FFF2-40B4-BE49-F238E27FC236}">
                <a16:creationId xmlns:a16="http://schemas.microsoft.com/office/drawing/2014/main" id="{352665E9-2F78-4173-9164-69E916DFDA59}"/>
              </a:ext>
            </a:extLst>
          </p:cNvPr>
          <p:cNvSpPr/>
          <p:nvPr/>
        </p:nvSpPr>
        <p:spPr>
          <a:xfrm>
            <a:off x="6115124" y="5408500"/>
            <a:ext cx="1567100" cy="8290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View and sign up for RTX private events</a:t>
            </a:r>
          </a:p>
        </p:txBody>
      </p:sp>
      <p:sp>
        <p:nvSpPr>
          <p:cNvPr id="4" name="Title 3">
            <a:extLst>
              <a:ext uri="{FF2B5EF4-FFF2-40B4-BE49-F238E27FC236}">
                <a16:creationId xmlns:a16="http://schemas.microsoft.com/office/drawing/2014/main" id="{CCF3CCFB-DB48-6BC3-DD89-7ABE0B4FFA4C}"/>
              </a:ext>
            </a:extLst>
          </p:cNvPr>
          <p:cNvSpPr>
            <a:spLocks noGrp="1"/>
          </p:cNvSpPr>
          <p:nvPr>
            <p:ph type="title"/>
          </p:nvPr>
        </p:nvSpPr>
        <p:spPr>
          <a:xfrm>
            <a:off x="609602" y="457200"/>
            <a:ext cx="11429998" cy="990600"/>
          </a:xfrm>
        </p:spPr>
        <p:txBody>
          <a:bodyPr/>
          <a:lstStyle/>
          <a:p>
            <a:r>
              <a:rPr lang="en-US" b="1" dirty="0"/>
              <a:t>Visit Your </a:t>
            </a:r>
            <a:r>
              <a:rPr lang="en-US" b="1" dirty="0">
                <a:hlinkClick r:id="rId5"/>
              </a:rPr>
              <a:t>RTX User Community Resources</a:t>
            </a:r>
            <a:r>
              <a:rPr lang="en-US" b="1" dirty="0"/>
              <a:t> Site</a:t>
            </a:r>
            <a:endParaRPr lang="en-US" dirty="0"/>
          </a:p>
        </p:txBody>
      </p:sp>
    </p:spTree>
    <p:extLst>
      <p:ext uri="{BB962C8B-B14F-4D97-AF65-F5344CB8AC3E}">
        <p14:creationId xmlns:p14="http://schemas.microsoft.com/office/powerpoint/2010/main" val="190260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Flight Data Analysis Workshop </a:t>
            </a:r>
            <a:br>
              <a:rPr lang="en-US" sz="4400" dirty="0"/>
            </a:br>
            <a:r>
              <a:rPr lang="en-US" sz="4400" dirty="0"/>
              <a:t>with MATLAB</a:t>
            </a:r>
            <a:br>
              <a:rPr lang="en-US"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solidFill>
                  <a:schemeClr val="tx1"/>
                </a:solidFill>
              </a:rPr>
            </a:br>
            <a:endParaRPr lang="en-US" sz="1400" dirty="0">
              <a:solidFill>
                <a:schemeClr val="tx1"/>
              </a:solidFill>
            </a:endParaRPr>
          </a:p>
        </p:txBody>
      </p:sp>
      <p:graphicFrame>
        <p:nvGraphicFramePr>
          <p:cNvPr id="3" name="Table 3">
            <a:extLst>
              <a:ext uri="{FF2B5EF4-FFF2-40B4-BE49-F238E27FC236}">
                <a16:creationId xmlns:a16="http://schemas.microsoft.com/office/drawing/2014/main" id="{E55C4F85-A709-94C6-7107-76691F4EF8FF}"/>
              </a:ext>
            </a:extLst>
          </p:cNvPr>
          <p:cNvGraphicFramePr>
            <a:graphicFrameLocks noGrp="1"/>
          </p:cNvGraphicFramePr>
          <p:nvPr/>
        </p:nvGraphicFramePr>
        <p:xfrm>
          <a:off x="914400" y="4495800"/>
          <a:ext cx="10363200" cy="2500122"/>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4150716665"/>
                    </a:ext>
                  </a:extLst>
                </a:gridCol>
                <a:gridCol w="5181600">
                  <a:extLst>
                    <a:ext uri="{9D8B030D-6E8A-4147-A177-3AD203B41FA5}">
                      <a16:colId xmlns:a16="http://schemas.microsoft.com/office/drawing/2014/main" val="313414384"/>
                    </a:ext>
                  </a:extLst>
                </a:gridCol>
              </a:tblGrid>
              <a:tr h="2271522">
                <a:tc>
                  <a:txBody>
                    <a:bodyPr/>
                    <a:lstStyle/>
                    <a:p>
                      <a:r>
                        <a:rPr lang="en-US" sz="2000" dirty="0">
                          <a:solidFill>
                            <a:schemeClr val="bg1"/>
                          </a:solidFill>
                        </a:rPr>
                        <a:t>Jenet Peng </a:t>
                      </a:r>
                    </a:p>
                    <a:p>
                      <a:r>
                        <a:rPr lang="en-US" sz="2000" dirty="0">
                          <a:solidFill>
                            <a:schemeClr val="bg1"/>
                          </a:solidFill>
                        </a:rPr>
                        <a:t>jenetp@mathworks.com</a:t>
                      </a:r>
                      <a:br>
                        <a:rPr lang="en-US" sz="2000" dirty="0">
                          <a:solidFill>
                            <a:schemeClr val="bg1"/>
                          </a:solidFill>
                        </a:rPr>
                      </a:br>
                      <a:r>
                        <a:rPr lang="en-US" sz="2000" dirty="0">
                          <a:solidFill>
                            <a:schemeClr val="bg1"/>
                          </a:solidFill>
                        </a:rPr>
                        <a:t>Technical Account Manager</a:t>
                      </a:r>
                      <a:br>
                        <a:rPr lang="en-US" sz="2000" dirty="0">
                          <a:solidFill>
                            <a:schemeClr val="bg1"/>
                          </a:solidFill>
                        </a:rPr>
                      </a:br>
                      <a:br>
                        <a:rPr lang="en-US" sz="2000" dirty="0">
                          <a:solidFill>
                            <a:schemeClr val="bg1"/>
                          </a:solidFill>
                        </a:rPr>
                      </a:br>
                      <a:r>
                        <a:rPr lang="en-US" sz="2000" dirty="0">
                          <a:solidFill>
                            <a:schemeClr val="bg1"/>
                          </a:solidFill>
                        </a:rPr>
                        <a:t>Bruce Posey </a:t>
                      </a:r>
                    </a:p>
                    <a:p>
                      <a:r>
                        <a:rPr lang="en-US" sz="2000" dirty="0">
                          <a:solidFill>
                            <a:schemeClr val="bg1"/>
                          </a:solidFill>
                        </a:rPr>
                        <a:t>bposey@mathworks.com</a:t>
                      </a:r>
                      <a:br>
                        <a:rPr lang="en-US" sz="2000" dirty="0">
                          <a:solidFill>
                            <a:schemeClr val="bg1"/>
                          </a:solidFill>
                        </a:rPr>
                      </a:br>
                      <a:r>
                        <a:rPr lang="en-US" sz="2000" dirty="0">
                          <a:solidFill>
                            <a:schemeClr val="bg1"/>
                          </a:solidFill>
                        </a:rPr>
                        <a:t>National Account Manager</a:t>
                      </a:r>
                      <a:br>
                        <a:rPr lang="en-US" sz="2000" dirty="0">
                          <a:solidFill>
                            <a:schemeClr val="bg1"/>
                          </a:solidFill>
                        </a:rPr>
                      </a:br>
                      <a:endParaRPr 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dirty="0">
                          <a:solidFill>
                            <a:schemeClr val="bg1"/>
                          </a:solidFill>
                        </a:rPr>
                        <a:t>Timothy Kyung</a:t>
                      </a:r>
                    </a:p>
                    <a:p>
                      <a:r>
                        <a:rPr lang="en-US" sz="2000" dirty="0">
                          <a:solidFill>
                            <a:schemeClr val="bg1"/>
                          </a:solidFill>
                        </a:rPr>
                        <a:t>tkyung@mathworks.com</a:t>
                      </a:r>
                      <a:br>
                        <a:rPr lang="en-US" sz="2000" dirty="0">
                          <a:solidFill>
                            <a:schemeClr val="bg1"/>
                          </a:solidFill>
                        </a:rPr>
                      </a:br>
                      <a:r>
                        <a:rPr lang="en-US" sz="2000" dirty="0">
                          <a:solidFill>
                            <a:schemeClr val="bg1"/>
                          </a:solidFill>
                        </a:rPr>
                        <a:t>Application Engineer</a:t>
                      </a:r>
                      <a:br>
                        <a:rPr lang="en-US" sz="2000" dirty="0">
                          <a:solidFill>
                            <a:schemeClr val="bg1"/>
                          </a:solidFill>
                        </a:rPr>
                      </a:br>
                      <a:br>
                        <a:rPr lang="en-US" sz="2000" dirty="0">
                          <a:solidFill>
                            <a:schemeClr val="bg1"/>
                          </a:solidFill>
                        </a:rPr>
                      </a:br>
                      <a:r>
                        <a:rPr lang="en-US" sz="2000" dirty="0">
                          <a:solidFill>
                            <a:schemeClr val="bg1"/>
                          </a:solidFill>
                        </a:rPr>
                        <a:t>Abhijit Bhattacharjee</a:t>
                      </a:r>
                    </a:p>
                    <a:p>
                      <a:r>
                        <a:rPr lang="en-US" sz="2000" dirty="0">
                          <a:solidFill>
                            <a:schemeClr val="bg1"/>
                          </a:solidFill>
                        </a:rPr>
                        <a:t>abhattac@mathworks.com</a:t>
                      </a:r>
                      <a:br>
                        <a:rPr lang="en-US" sz="2000" dirty="0">
                          <a:solidFill>
                            <a:schemeClr val="bg1"/>
                          </a:solidFill>
                        </a:rPr>
                      </a:br>
                      <a:r>
                        <a:rPr lang="en-US" sz="2000" dirty="0">
                          <a:solidFill>
                            <a:schemeClr val="bg1"/>
                          </a:solidFill>
                        </a:rPr>
                        <a:t>Principal Application Engineer</a:t>
                      </a:r>
                      <a:endParaRPr lang="en-US"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0423158"/>
                  </a:ext>
                </a:extLst>
              </a:tr>
            </a:tbl>
          </a:graphicData>
        </a:graphic>
      </p:graphicFrame>
      <p:pic>
        <p:nvPicPr>
          <p:cNvPr id="5" name="Picture 4">
            <a:extLst>
              <a:ext uri="{FF2B5EF4-FFF2-40B4-BE49-F238E27FC236}">
                <a16:creationId xmlns:a16="http://schemas.microsoft.com/office/drawing/2014/main" id="{01AE576A-270B-64C8-7CA2-7058180809EE}"/>
              </a:ext>
            </a:extLst>
          </p:cNvPr>
          <p:cNvPicPr>
            <a:picLocks noChangeAspect="1"/>
          </p:cNvPicPr>
          <p:nvPr/>
        </p:nvPicPr>
        <p:blipFill>
          <a:blip r:embed="rId3"/>
          <a:stretch>
            <a:fillRect/>
          </a:stretch>
        </p:blipFill>
        <p:spPr>
          <a:xfrm>
            <a:off x="7239000" y="1676400"/>
            <a:ext cx="4038600" cy="2518799"/>
          </a:xfrm>
          <a:prstGeom prst="rect">
            <a:avLst/>
          </a:prstGeom>
        </p:spPr>
      </p:pic>
    </p:spTree>
    <p:extLst>
      <p:ext uri="{BB962C8B-B14F-4D97-AF65-F5344CB8AC3E}">
        <p14:creationId xmlns:p14="http://schemas.microsoft.com/office/powerpoint/2010/main" val="236286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Agenda</a:t>
            </a:r>
            <a:endParaRPr lang="en-US" sz="2400" i="1" dirty="0"/>
          </a:p>
        </p:txBody>
      </p:sp>
      <p:sp>
        <p:nvSpPr>
          <p:cNvPr id="48130" name="Rectangle 3"/>
          <p:cNvSpPr>
            <a:spLocks noGrp="1" noChangeArrowheads="1"/>
          </p:cNvSpPr>
          <p:nvPr>
            <p:ph idx="1"/>
          </p:nvPr>
        </p:nvSpPr>
        <p:spPr/>
        <p:txBody>
          <a:bodyPr/>
          <a:lstStyle/>
          <a:p>
            <a:pPr marL="341313" indent="-341313">
              <a:tabLst>
                <a:tab pos="457200" algn="l"/>
              </a:tabLst>
            </a:pPr>
            <a:r>
              <a:rPr lang="en-US" dirty="0"/>
              <a:t>Data Analysis with MATLAB</a:t>
            </a:r>
          </a:p>
          <a:p>
            <a:pPr marL="341313" indent="-341313">
              <a:tabLst>
                <a:tab pos="457200" algn="l"/>
              </a:tabLst>
            </a:pPr>
            <a:r>
              <a:rPr lang="en-US" dirty="0"/>
              <a:t>Workshop</a:t>
            </a:r>
          </a:p>
          <a:p>
            <a:pPr marL="798513" lvl="1" indent="-341313">
              <a:buSzPct val="75000"/>
              <a:buFont typeface="Wingdings" pitchFamily="2" charset="2"/>
              <a:buChar char="§"/>
              <a:tabLst>
                <a:tab pos="457200" algn="l"/>
              </a:tabLst>
            </a:pPr>
            <a:r>
              <a:rPr lang="en-US" sz="2400" dirty="0"/>
              <a:t>Introduction to MATLAB environment</a:t>
            </a:r>
          </a:p>
          <a:p>
            <a:pPr marL="798513" lvl="1" indent="-341313">
              <a:buSzPct val="75000"/>
              <a:buFont typeface="Wingdings" pitchFamily="2" charset="2"/>
              <a:buChar char="§"/>
              <a:tabLst>
                <a:tab pos="457200" algn="l"/>
              </a:tabLst>
            </a:pPr>
            <a:r>
              <a:rPr lang="en-US" sz="2400" dirty="0"/>
              <a:t>MATLAB Built-In Tools</a:t>
            </a:r>
          </a:p>
          <a:p>
            <a:pPr marL="798513" lvl="1" indent="-341313">
              <a:buSzPct val="75000"/>
              <a:buFont typeface="Wingdings" pitchFamily="2" charset="2"/>
              <a:buChar char="§"/>
              <a:tabLst>
                <a:tab pos="457200" algn="l"/>
              </a:tabLst>
            </a:pPr>
            <a:r>
              <a:rPr lang="en-US" sz="2400" dirty="0"/>
              <a:t>Data Analysis</a:t>
            </a:r>
          </a:p>
          <a:p>
            <a:pPr marL="1199561" lvl="2" indent="-341313">
              <a:tabLst>
                <a:tab pos="457200" algn="l"/>
              </a:tabLst>
            </a:pPr>
            <a:r>
              <a:rPr lang="en-US" sz="2004" dirty="0"/>
              <a:t>Access</a:t>
            </a:r>
          </a:p>
          <a:p>
            <a:pPr marL="1199561" lvl="2" indent="-341313">
              <a:tabLst>
                <a:tab pos="457200" algn="l"/>
              </a:tabLst>
            </a:pPr>
            <a:r>
              <a:rPr lang="en-US" sz="2004" dirty="0"/>
              <a:t>Explore</a:t>
            </a:r>
          </a:p>
          <a:p>
            <a:pPr marL="1199561" lvl="2" indent="-341313">
              <a:tabLst>
                <a:tab pos="457200" algn="l"/>
              </a:tabLst>
            </a:pPr>
            <a:r>
              <a:rPr lang="en-US" sz="2004" dirty="0"/>
              <a:t>Share</a:t>
            </a:r>
          </a:p>
          <a:p>
            <a:pPr marL="798513" lvl="1" indent="-341313">
              <a:buSzPct val="75000"/>
              <a:buFont typeface="Wingdings" pitchFamily="2" charset="2"/>
              <a:buChar char="§"/>
              <a:tabLst>
                <a:tab pos="457200" algn="l"/>
              </a:tabLst>
            </a:pPr>
            <a:r>
              <a:rPr lang="en-US" sz="2400" dirty="0"/>
              <a:t>Deploying graphical applications</a:t>
            </a:r>
            <a:endParaRPr lang="en-US" dirty="0"/>
          </a:p>
          <a:p>
            <a:pPr marL="341313" indent="-341313">
              <a:tabLst>
                <a:tab pos="457200" algn="l"/>
              </a:tabLst>
            </a:pPr>
            <a:r>
              <a:rPr lang="en-US" dirty="0"/>
              <a:t>Resources </a:t>
            </a:r>
          </a:p>
          <a:p>
            <a:endParaRPr lang="en-US" dirty="0"/>
          </a:p>
        </p:txBody>
      </p:sp>
    </p:spTree>
    <p:extLst>
      <p:ext uri="{BB962C8B-B14F-4D97-AF65-F5344CB8AC3E}">
        <p14:creationId xmlns:p14="http://schemas.microsoft.com/office/powerpoint/2010/main" val="41350891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dirty="0"/>
              <a:t>Technical Computing Workflow</a:t>
            </a:r>
          </a:p>
        </p:txBody>
      </p:sp>
      <p:sp>
        <p:nvSpPr>
          <p:cNvPr id="188" name="Left-Right Arrow 187"/>
          <p:cNvSpPr/>
          <p:nvPr/>
        </p:nvSpPr>
        <p:spPr>
          <a:xfrm>
            <a:off x="75005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 name="Group 61"/>
          <p:cNvGrpSpPr/>
          <p:nvPr/>
        </p:nvGrpSpPr>
        <p:grpSpPr>
          <a:xfrm>
            <a:off x="8382000" y="1600200"/>
            <a:ext cx="1828800" cy="4648200"/>
            <a:chOff x="6858000" y="1600200"/>
            <a:chExt cx="1828800" cy="4648200"/>
          </a:xfrm>
        </p:grpSpPr>
        <p:sp>
          <p:nvSpPr>
            <p:cNvPr id="165"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6"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1" name="Rounded Rectangle 170"/>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Reporting and Documentation</a:t>
              </a:r>
            </a:p>
          </p:txBody>
        </p:sp>
        <p:sp>
          <p:nvSpPr>
            <p:cNvPr id="172" name="Rounded Rectangle 171"/>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Outputs for Design</a:t>
              </a:r>
            </a:p>
          </p:txBody>
        </p:sp>
        <p:sp>
          <p:nvSpPr>
            <p:cNvPr id="173" name="Rounded Rectangle 172"/>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Deployment</a:t>
              </a:r>
            </a:p>
          </p:txBody>
        </p:sp>
        <p:sp>
          <p:nvSpPr>
            <p:cNvPr id="176" name="TextBox 175"/>
            <p:cNvSpPr txBox="1"/>
            <p:nvPr/>
          </p:nvSpPr>
          <p:spPr>
            <a:xfrm>
              <a:off x="7239332"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Share</a:t>
              </a:r>
            </a:p>
            <a:p>
              <a:pPr algn="ctr"/>
              <a:endParaRPr lang="en-US" sz="1600" dirty="0">
                <a:latin typeface="Arial" pitchFamily="34" charset="0"/>
                <a:cs typeface="Arial" pitchFamily="34" charset="0"/>
              </a:endParaRPr>
            </a:p>
          </p:txBody>
        </p:sp>
        <p:cxnSp>
          <p:nvCxnSpPr>
            <p:cNvPr id="177" name="Straight Connector 176"/>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1" name="Picture 110" descr="languages3.png"/>
            <p:cNvPicPr>
              <a:picLocks noChangeAspect="1"/>
            </p:cNvPicPr>
            <p:nvPr/>
          </p:nvPicPr>
          <p:blipFill>
            <a:blip r:embed="rId2" cstate="print"/>
            <a:stretch>
              <a:fillRect/>
            </a:stretch>
          </p:blipFill>
          <p:spPr>
            <a:xfrm>
              <a:off x="7246620" y="5247436"/>
              <a:ext cx="1051560" cy="577837"/>
            </a:xfrm>
            <a:prstGeom prst="rect">
              <a:avLst/>
            </a:prstGeom>
            <a:effectLst>
              <a:outerShdw blurRad="38100" dist="25400" dir="2700000" algn="tl" rotWithShape="0">
                <a:prstClr val="black">
                  <a:alpha val="25000"/>
                </a:prstClr>
              </a:outerShdw>
            </a:effectLst>
          </p:spPr>
        </p:pic>
        <p:grpSp>
          <p:nvGrpSpPr>
            <p:cNvPr id="3" name="Group 60"/>
            <p:cNvGrpSpPr/>
            <p:nvPr/>
          </p:nvGrpSpPr>
          <p:grpSpPr>
            <a:xfrm>
              <a:off x="7076352" y="2667000"/>
              <a:ext cx="1392096" cy="457200"/>
              <a:chOff x="7073185" y="2667000"/>
              <a:chExt cx="1392096" cy="457200"/>
            </a:xfrm>
          </p:grpSpPr>
          <p:pic>
            <p:nvPicPr>
              <p:cNvPr id="84" name="Picture 83" descr="doc1.png"/>
              <p:cNvPicPr>
                <a:picLocks noChangeAspect="1"/>
              </p:cNvPicPr>
              <p:nvPr/>
            </p:nvPicPr>
            <p:blipFill>
              <a:blip r:embed="rId3" cstate="print"/>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85" name="Picture 84" descr="doc1.png"/>
              <p:cNvPicPr>
                <a:picLocks noChangeAspect="1"/>
              </p:cNvPicPr>
              <p:nvPr/>
            </p:nvPicPr>
            <p:blipFill>
              <a:blip r:embed="rId4" cstate="print"/>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112" name="Picture 111" descr="doc1.png"/>
              <p:cNvPicPr>
                <a:picLocks noChangeAspect="1"/>
              </p:cNvPicPr>
              <p:nvPr/>
            </p:nvPicPr>
            <p:blipFill>
              <a:blip r:embed="rId5" cstate="print"/>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4" name="Group 59"/>
            <p:cNvGrpSpPr/>
            <p:nvPr/>
          </p:nvGrpSpPr>
          <p:grpSpPr>
            <a:xfrm>
              <a:off x="7132345" y="3755745"/>
              <a:ext cx="1280110" cy="883592"/>
              <a:chOff x="7136583" y="3755745"/>
              <a:chExt cx="1280110" cy="883592"/>
            </a:xfrm>
          </p:grpSpPr>
          <p:pic>
            <p:nvPicPr>
              <p:cNvPr id="87" name="Picture 86" descr="car3.png"/>
              <p:cNvPicPr>
                <a:picLocks noChangeAspect="1"/>
              </p:cNvPicPr>
              <p:nvPr/>
            </p:nvPicPr>
            <p:blipFill>
              <a:blip r:embed="rId6" cstate="print"/>
              <a:stretch>
                <a:fillRect/>
              </a:stretch>
            </p:blipFill>
            <p:spPr>
              <a:xfrm>
                <a:off x="7136583" y="3755745"/>
                <a:ext cx="607418" cy="419154"/>
              </a:xfrm>
              <a:prstGeom prst="rect">
                <a:avLst/>
              </a:prstGeom>
            </p:spPr>
          </p:pic>
          <p:pic>
            <p:nvPicPr>
              <p:cNvPr id="90" name="Picture 89" descr="car3.png"/>
              <p:cNvPicPr>
                <a:picLocks noChangeAspect="1"/>
              </p:cNvPicPr>
              <p:nvPr/>
            </p:nvPicPr>
            <p:blipFill>
              <a:blip r:embed="rId7" cstate="print"/>
              <a:stretch>
                <a:fillRect/>
              </a:stretch>
            </p:blipFill>
            <p:spPr>
              <a:xfrm>
                <a:off x="7136583" y="4221122"/>
                <a:ext cx="605528" cy="418215"/>
              </a:xfrm>
              <a:prstGeom prst="rect">
                <a:avLst/>
              </a:prstGeom>
            </p:spPr>
          </p:pic>
          <p:pic>
            <p:nvPicPr>
              <p:cNvPr id="108" name="Picture 107" descr="car3.png"/>
              <p:cNvPicPr>
                <a:picLocks noChangeAspect="1"/>
              </p:cNvPicPr>
              <p:nvPr/>
            </p:nvPicPr>
            <p:blipFill>
              <a:blip r:embed="rId8" cstate="print"/>
              <a:stretch>
                <a:fillRect/>
              </a:stretch>
            </p:blipFill>
            <p:spPr>
              <a:xfrm>
                <a:off x="7811787" y="4220737"/>
                <a:ext cx="604906" cy="418600"/>
              </a:xfrm>
              <a:prstGeom prst="rect">
                <a:avLst/>
              </a:prstGeom>
            </p:spPr>
          </p:pic>
          <p:pic>
            <p:nvPicPr>
              <p:cNvPr id="113" name="Picture 112" descr="car3.png"/>
              <p:cNvPicPr>
                <a:picLocks noChangeAspect="1"/>
              </p:cNvPicPr>
              <p:nvPr/>
            </p:nvPicPr>
            <p:blipFill>
              <a:blip r:embed="rId9" cstate="print"/>
              <a:stretch>
                <a:fillRect/>
              </a:stretch>
            </p:blipFill>
            <p:spPr>
              <a:xfrm>
                <a:off x="7809276" y="3755745"/>
                <a:ext cx="607416" cy="419153"/>
              </a:xfrm>
              <a:prstGeom prst="rect">
                <a:avLst/>
              </a:prstGeom>
            </p:spPr>
          </p:pic>
        </p:grpSp>
      </p:grpSp>
      <p:grpSp>
        <p:nvGrpSpPr>
          <p:cNvPr id="5" name="Group 65"/>
          <p:cNvGrpSpPr/>
          <p:nvPr/>
        </p:nvGrpSpPr>
        <p:grpSpPr>
          <a:xfrm>
            <a:off x="4724400" y="1600200"/>
            <a:ext cx="2743200" cy="4645152"/>
            <a:chOff x="3200400" y="1600200"/>
            <a:chExt cx="2743200" cy="4645152"/>
          </a:xfrm>
        </p:grpSpPr>
        <p:sp>
          <p:nvSpPr>
            <p:cNvPr id="161"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4" name="TextBox 173"/>
            <p:cNvSpPr txBox="1"/>
            <p:nvPr/>
          </p:nvSpPr>
          <p:spPr>
            <a:xfrm>
              <a:off x="3238500" y="1655802"/>
              <a:ext cx="2667000" cy="584775"/>
            </a:xfrm>
            <a:prstGeom prst="rect">
              <a:avLst/>
            </a:prstGeom>
            <a:noFill/>
          </p:spPr>
          <p:txBody>
            <a:bodyPr wrap="square" rtlCol="0">
              <a:spAutoFit/>
            </a:bodyPr>
            <a:lstStyle/>
            <a:p>
              <a:pPr algn="ctr"/>
              <a:r>
                <a:rPr lang="en-US" sz="1600" b="1" dirty="0">
                  <a:latin typeface="Arial" pitchFamily="34" charset="0"/>
                  <a:cs typeface="Arial" pitchFamily="34" charset="0"/>
                </a:rPr>
                <a:t>Explore &amp; Discover</a:t>
              </a:r>
            </a:p>
            <a:p>
              <a:pPr algn="ctr"/>
              <a:endParaRPr lang="en-US" sz="1600" dirty="0">
                <a:latin typeface="Arial" pitchFamily="34" charset="0"/>
                <a:cs typeface="Arial" pitchFamily="34" charset="0"/>
              </a:endParaRPr>
            </a:p>
          </p:txBody>
        </p:sp>
      </p:grpSp>
      <p:grpSp>
        <p:nvGrpSpPr>
          <p:cNvPr id="6" name="Group 53"/>
          <p:cNvGrpSpPr/>
          <p:nvPr/>
        </p:nvGrpSpPr>
        <p:grpSpPr>
          <a:xfrm>
            <a:off x="4993313" y="2184805"/>
            <a:ext cx="1331975" cy="1447800"/>
            <a:chOff x="3479800" y="2184805"/>
            <a:chExt cx="1331975" cy="1447800"/>
          </a:xfrm>
        </p:grpSpPr>
        <p:sp>
          <p:nvSpPr>
            <p:cNvPr id="206"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07" name="Rounded Rectangle 206"/>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Data Analysis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&amp; Modeling</a:t>
              </a:r>
            </a:p>
          </p:txBody>
        </p:sp>
        <p:pic>
          <p:nvPicPr>
            <p:cNvPr id="208" name="Picture 207" descr="graph3.png"/>
            <p:cNvPicPr>
              <a:picLocks noChangeAspect="1"/>
            </p:cNvPicPr>
            <p:nvPr/>
          </p:nvPicPr>
          <p:blipFill>
            <a:blip r:embed="rId10" cstate="print"/>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grpSp>
        <p:nvGrpSpPr>
          <p:cNvPr id="7" name="Group 55"/>
          <p:cNvGrpSpPr/>
          <p:nvPr/>
        </p:nvGrpSpPr>
        <p:grpSpPr>
          <a:xfrm>
            <a:off x="5866715" y="3292394"/>
            <a:ext cx="1331975" cy="1447800"/>
            <a:chOff x="4353202" y="3292394"/>
            <a:chExt cx="1331975" cy="1447800"/>
          </a:xfrm>
        </p:grpSpPr>
        <p:sp>
          <p:nvSpPr>
            <p:cNvPr id="209"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0" name="Rounded Rectangle 209"/>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Algorithm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1" name="Picture 210" descr="graph3.png"/>
            <p:cNvPicPr>
              <a:picLocks noChangeAspect="1"/>
            </p:cNvPicPr>
            <p:nvPr/>
          </p:nvPicPr>
          <p:blipFill>
            <a:blip r:embed="rId11" cstate="print"/>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grpSp>
        <p:nvGrpSpPr>
          <p:cNvPr id="8" name="Group 56"/>
          <p:cNvGrpSpPr/>
          <p:nvPr/>
        </p:nvGrpSpPr>
        <p:grpSpPr>
          <a:xfrm>
            <a:off x="5289229" y="4481224"/>
            <a:ext cx="1331975" cy="1447800"/>
            <a:chOff x="3775716" y="4481224"/>
            <a:chExt cx="1331975" cy="1447800"/>
          </a:xfrm>
        </p:grpSpPr>
        <p:sp>
          <p:nvSpPr>
            <p:cNvPr id="217"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8" name="Rounded Rectangle 217"/>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Application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9" name="Picture 218" descr="graph3.png"/>
            <p:cNvPicPr>
              <a:picLocks noChangeAspect="1"/>
            </p:cNvPicPr>
            <p:nvPr/>
          </p:nvPicPr>
          <p:blipFill>
            <a:blip r:embed="rId12" cstate="print"/>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187" name="Left-Right Arrow 186"/>
          <p:cNvSpPr/>
          <p:nvPr/>
        </p:nvSpPr>
        <p:spPr>
          <a:xfrm>
            <a:off x="38429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9" name="Group 52"/>
          <p:cNvGrpSpPr/>
          <p:nvPr/>
        </p:nvGrpSpPr>
        <p:grpSpPr>
          <a:xfrm>
            <a:off x="1972129" y="1600200"/>
            <a:ext cx="1828800" cy="4648200"/>
            <a:chOff x="448129" y="1600200"/>
            <a:chExt cx="1828800" cy="4648200"/>
          </a:xfrm>
        </p:grpSpPr>
        <p:sp>
          <p:nvSpPr>
            <p:cNvPr id="163" name="AutoShape 19"/>
            <p:cNvSpPr>
              <a:spLocks noChangeArrowheads="1"/>
            </p:cNvSpPr>
            <p:nvPr/>
          </p:nvSpPr>
          <p:spPr bwMode="auto">
            <a:xfrm>
              <a:off x="448129"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Software</a:t>
              </a:r>
            </a:p>
          </p:txBody>
        </p:sp>
        <p:sp>
          <p:nvSpPr>
            <p:cNvPr id="170" name="Rounded Rectangle 169"/>
            <p:cNvSpPr/>
            <p:nvPr/>
          </p:nvSpPr>
          <p:spPr bwMode="auto">
            <a:xfrm>
              <a:off x="562429"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Hardware</a:t>
              </a:r>
            </a:p>
          </p:txBody>
        </p:sp>
        <p:sp>
          <p:nvSpPr>
            <p:cNvPr id="175" name="TextBox 174"/>
            <p:cNvSpPr txBox="1"/>
            <p:nvPr/>
          </p:nvSpPr>
          <p:spPr>
            <a:xfrm>
              <a:off x="829461"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Access</a:t>
              </a:r>
            </a:p>
            <a:p>
              <a:pPr algn="ctr"/>
              <a:endParaRPr lang="en-US" sz="1600" dirty="0">
                <a:latin typeface="Arial" pitchFamily="34" charset="0"/>
                <a:cs typeface="Arial" pitchFamily="34" charset="0"/>
              </a:endParaRP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13" cstate="print"/>
            <a:stretch>
              <a:fillRect/>
            </a:stretch>
          </p:blipFill>
          <p:spPr>
            <a:xfrm>
              <a:off x="1032434" y="2388933"/>
              <a:ext cx="660190" cy="785626"/>
            </a:xfrm>
            <a:prstGeom prst="rect">
              <a:avLst/>
            </a:prstGeom>
            <a:effectLst>
              <a:outerShdw blurRad="63500" dist="50800" dir="2700000" sx="101000" sy="101000" algn="tl" rotWithShape="0">
                <a:prstClr val="black">
                  <a:alpha val="32000"/>
                </a:prstClr>
              </a:outerShdw>
            </a:effectLst>
          </p:spPr>
        </p:pic>
        <p:pic>
          <p:nvPicPr>
            <p:cNvPr id="183" name="Picture 182" descr="graph3.png"/>
            <p:cNvPicPr>
              <a:picLocks noChangeAspect="1"/>
            </p:cNvPicPr>
            <p:nvPr/>
          </p:nvPicPr>
          <p:blipFill>
            <a:blip r:embed="rId14" cstate="print"/>
            <a:stretch>
              <a:fillRect/>
            </a:stretch>
          </p:blipFill>
          <p:spPr>
            <a:xfrm>
              <a:off x="867230" y="5202485"/>
              <a:ext cx="990599" cy="649456"/>
            </a:xfrm>
            <a:prstGeom prst="rect">
              <a:avLst/>
            </a:prstGeom>
            <a:effectLst>
              <a:outerShdw blurRad="63500" dist="101600" dir="2700000" sx="97000" sy="97000" algn="tl" rotWithShape="0">
                <a:prstClr val="black">
                  <a:alpha val="29000"/>
                </a:prstClr>
              </a:outerShdw>
            </a:effectLst>
          </p:spPr>
        </p:pic>
        <p:pic>
          <p:nvPicPr>
            <p:cNvPr id="79" name="Picture 78" descr="doc1.png"/>
            <p:cNvPicPr>
              <a:picLocks noChangeAspect="1"/>
            </p:cNvPicPr>
            <p:nvPr/>
          </p:nvPicPr>
          <p:blipFill>
            <a:blip r:embed="rId15" cstate="print"/>
            <a:stretch>
              <a:fillRect/>
            </a:stretch>
          </p:blipFill>
          <p:spPr>
            <a:xfrm>
              <a:off x="816592" y="3802040"/>
              <a:ext cx="359184" cy="415967"/>
            </a:xfrm>
            <a:prstGeom prst="rect">
              <a:avLst/>
            </a:prstGeom>
            <a:effectLst>
              <a:outerShdw blurRad="38100" dist="38100" dir="3000000" algn="tl" rotWithShape="0">
                <a:prstClr val="black">
                  <a:alpha val="25000"/>
                </a:prstClr>
              </a:outerShdw>
            </a:effectLst>
          </p:spPr>
        </p:pic>
        <p:grpSp>
          <p:nvGrpSpPr>
            <p:cNvPr id="10" name="Group 79"/>
            <p:cNvGrpSpPr/>
            <p:nvPr/>
          </p:nvGrpSpPr>
          <p:grpSpPr>
            <a:xfrm>
              <a:off x="752929" y="4393185"/>
              <a:ext cx="1219200" cy="235179"/>
              <a:chOff x="836706" y="4324945"/>
              <a:chExt cx="511748" cy="235179"/>
            </a:xfrm>
          </p:grpSpPr>
          <p:sp>
            <p:nvSpPr>
              <p:cNvPr id="81"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b="1" dirty="0">
                  <a:latin typeface="Arial" pitchFamily="34" charset="0"/>
                  <a:cs typeface="Arial" pitchFamily="34" charset="0"/>
                </a:endParaRPr>
              </a:p>
            </p:txBody>
          </p:sp>
          <p:sp>
            <p:nvSpPr>
              <p:cNvPr id="82"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900" b="1" dirty="0">
                    <a:solidFill>
                      <a:schemeClr val="bg1"/>
                    </a:solidFill>
                    <a:latin typeface="Arial" pitchFamily="34" charset="0"/>
                    <a:cs typeface="Arial" pitchFamily="34" charset="0"/>
                  </a:rPr>
                  <a:t>Code &amp; Applications</a:t>
                </a:r>
              </a:p>
            </p:txBody>
          </p:sp>
        </p:grpSp>
        <p:pic>
          <p:nvPicPr>
            <p:cNvPr id="51" name="Picture 50" descr="doc1.png"/>
            <p:cNvPicPr>
              <a:picLocks noChangeAspect="1"/>
            </p:cNvPicPr>
            <p:nvPr/>
          </p:nvPicPr>
          <p:blipFill>
            <a:blip r:embed="rId16" cstate="print"/>
            <a:stretch>
              <a:fillRect/>
            </a:stretch>
          </p:blipFill>
          <p:spPr>
            <a:xfrm>
              <a:off x="1444683" y="3824774"/>
              <a:ext cx="493923" cy="474021"/>
            </a:xfrm>
            <a:prstGeom prst="rect">
              <a:avLst/>
            </a:prstGeom>
            <a:effectLst>
              <a:outerShdw blurRad="50800" dist="38100" dir="2700000" algn="tl" rotWithShape="0">
                <a:prstClr val="black">
                  <a:alpha val="40000"/>
                </a:prstClr>
              </a:outerShdw>
            </a:effectLst>
          </p:spPr>
        </p:pic>
      </p:grpSp>
      <p:grpSp>
        <p:nvGrpSpPr>
          <p:cNvPr id="11" name="Group 146"/>
          <p:cNvGrpSpPr/>
          <p:nvPr/>
        </p:nvGrpSpPr>
        <p:grpSpPr>
          <a:xfrm>
            <a:off x="3803956" y="1891190"/>
            <a:ext cx="4578045" cy="4771964"/>
            <a:chOff x="2279955" y="1891190"/>
            <a:chExt cx="4578045" cy="4771964"/>
          </a:xfrm>
        </p:grpSpPr>
        <p:sp>
          <p:nvSpPr>
            <p:cNvPr id="64" name="Circular Arrow 63"/>
            <p:cNvSpPr/>
            <p:nvPr/>
          </p:nvSpPr>
          <p:spPr bwMode="auto">
            <a:xfrm>
              <a:off x="2279955" y="1891190"/>
              <a:ext cx="4578045" cy="4509610"/>
            </a:xfrm>
            <a:prstGeom prst="circularArrow">
              <a:avLst>
                <a:gd name="adj1" fmla="val 1144"/>
                <a:gd name="adj2" fmla="val 237085"/>
                <a:gd name="adj3" fmla="val 20655697"/>
                <a:gd name="adj4" fmla="val 581869"/>
                <a:gd name="adj5" fmla="val 1993"/>
              </a:avLst>
            </a:prstGeom>
            <a:solidFill>
              <a:srgbClr val="125687">
                <a:alpha val="29020"/>
              </a:srgbClr>
            </a:solidFill>
            <a:ln w="12700" cap="flat" cmpd="sng" algn="ctr">
              <a:no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65" name="Rectangle 10"/>
            <p:cNvSpPr>
              <a:spLocks noChangeArrowheads="1"/>
            </p:cNvSpPr>
            <p:nvPr/>
          </p:nvSpPr>
          <p:spPr bwMode="auto">
            <a:xfrm>
              <a:off x="3974315" y="6324600"/>
              <a:ext cx="1130438" cy="338554"/>
            </a:xfrm>
            <a:prstGeom prst="rect">
              <a:avLst/>
            </a:prstGeom>
            <a:noFill/>
            <a:ln w="9525">
              <a:noFill/>
              <a:miter lim="800000"/>
              <a:headEnd/>
              <a:tailEnd/>
            </a:ln>
          </p:spPr>
          <p:txBody>
            <a:bodyPr wrap="none">
              <a:spAutoFit/>
            </a:bodyPr>
            <a:lstStyle/>
            <a:p>
              <a:r>
                <a:rPr lang="en-US" sz="1600" b="1" dirty="0">
                  <a:solidFill>
                    <a:schemeClr val="tx2"/>
                  </a:solidFill>
                  <a:latin typeface="Arial" pitchFamily="34" charset="0"/>
                  <a:cs typeface="Arial" pitchFamily="34" charset="0"/>
                </a:rPr>
                <a:t>Automate</a:t>
              </a:r>
            </a:p>
          </p:txBody>
        </p:sp>
      </p:grpSp>
      <p:pic>
        <p:nvPicPr>
          <p:cNvPr id="58" name="Picture 30" descr="L-Membrane_CMYK_Master_Smal"/>
          <p:cNvPicPr>
            <a:picLocks noChangeAspect="1" noChangeArrowheads="1"/>
          </p:cNvPicPr>
          <p:nvPr/>
        </p:nvPicPr>
        <p:blipFill>
          <a:blip r:embed="rId17" cstate="print"/>
          <a:srcRect/>
          <a:stretch>
            <a:fillRect/>
          </a:stretch>
        </p:blipFill>
        <p:spPr bwMode="hidden">
          <a:xfrm>
            <a:off x="4156634" y="2522311"/>
            <a:ext cx="3657600" cy="3305175"/>
          </a:xfrm>
          <a:prstGeom prst="rect">
            <a:avLst/>
          </a:prstGeom>
          <a:noFill/>
          <a:effectLst>
            <a:softEdge rad="12700"/>
          </a:effectLst>
        </p:spPr>
      </p:pic>
    </p:spTree>
    <p:extLst>
      <p:ext uri="{BB962C8B-B14F-4D97-AF65-F5344CB8AC3E}">
        <p14:creationId xmlns:p14="http://schemas.microsoft.com/office/powerpoint/2010/main" val="26815028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500"/>
                                        <p:tgtEl>
                                          <p:spTgt spid="18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500"/>
                                        <p:tgtEl>
                                          <p:spTgt spid="18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Demo: Quadcopter IMU Flight Data Analysis</a:t>
            </a:r>
            <a:br>
              <a:rPr lang="en-US" dirty="0"/>
            </a:br>
            <a:r>
              <a:rPr lang="en-US" sz="2000" dirty="0">
                <a:solidFill>
                  <a:schemeClr val="tx1"/>
                </a:solidFill>
              </a:rPr>
              <a:t>Introduction to Data Analysis with MATLAB</a:t>
            </a:r>
            <a:br>
              <a:rPr lang="en-US" dirty="0"/>
            </a:br>
            <a:endParaRPr lang="en-US" sz="2400" dirty="0"/>
          </a:p>
        </p:txBody>
      </p:sp>
      <p:sp>
        <p:nvSpPr>
          <p:cNvPr id="48130" name="Rectangle 3"/>
          <p:cNvSpPr>
            <a:spLocks noGrp="1" noChangeArrowheads="1"/>
          </p:cNvSpPr>
          <p:nvPr>
            <p:ph idx="1"/>
          </p:nvPr>
        </p:nvSpPr>
        <p:spPr>
          <a:xfrm>
            <a:off x="609602" y="1487095"/>
            <a:ext cx="9143998" cy="4648200"/>
          </a:xfrm>
        </p:spPr>
        <p:txBody>
          <a:bodyPr/>
          <a:lstStyle/>
          <a:p>
            <a:r>
              <a:rPr lang="en-US" dirty="0"/>
              <a:t>Goal:</a:t>
            </a:r>
          </a:p>
          <a:p>
            <a:pPr lvl="1"/>
            <a:r>
              <a:rPr lang="en-US" dirty="0"/>
              <a:t>Estimate / Characterize quadcopter IMU noise for specific flight phases</a:t>
            </a:r>
          </a:p>
          <a:p>
            <a:pPr marL="457200" lvl="1" indent="0">
              <a:buNone/>
            </a:pPr>
            <a:endParaRPr lang="en-US" dirty="0"/>
          </a:p>
          <a:p>
            <a:r>
              <a:rPr lang="en-US" dirty="0"/>
              <a:t>Approach:</a:t>
            </a:r>
          </a:p>
          <a:p>
            <a:pPr lvl="1"/>
            <a:r>
              <a:rPr lang="en-US" dirty="0"/>
              <a:t>Collect IMU Flight Data</a:t>
            </a:r>
          </a:p>
          <a:p>
            <a:pPr lvl="1"/>
            <a:r>
              <a:rPr lang="en-US" dirty="0"/>
              <a:t>Handle any messy data (outliers, missing records, etc.)</a:t>
            </a:r>
          </a:p>
          <a:p>
            <a:pPr lvl="1"/>
            <a:r>
              <a:rPr lang="en-US" dirty="0"/>
              <a:t>Partition data by flight phase</a:t>
            </a:r>
          </a:p>
          <a:p>
            <a:pPr lvl="1"/>
            <a:r>
              <a:rPr lang="en-US" dirty="0"/>
              <a:t>Analyze data statistics </a:t>
            </a:r>
          </a:p>
          <a:p>
            <a:pPr lvl="1"/>
            <a:r>
              <a:rPr lang="en-US" dirty="0"/>
              <a:t>Document analysis in a report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2514600"/>
            <a:ext cx="3810000" cy="2806700"/>
          </a:xfrm>
          <a:prstGeom prst="rect">
            <a:avLst/>
          </a:prstGeom>
        </p:spPr>
      </p:pic>
    </p:spTree>
    <p:extLst>
      <p:ext uri="{BB962C8B-B14F-4D97-AF65-F5344CB8AC3E}">
        <p14:creationId xmlns:p14="http://schemas.microsoft.com/office/powerpoint/2010/main" val="53247619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1A9685-0E43-4D53-941C-9D4FAB541209}"/>
              </a:ext>
            </a:extLst>
          </p:cNvPr>
          <p:cNvPicPr>
            <a:picLocks noChangeAspect="1"/>
          </p:cNvPicPr>
          <p:nvPr/>
        </p:nvPicPr>
        <p:blipFill>
          <a:blip r:embed="rId3"/>
          <a:stretch>
            <a:fillRect/>
          </a:stretch>
        </p:blipFill>
        <p:spPr>
          <a:xfrm>
            <a:off x="4582510" y="1600200"/>
            <a:ext cx="7288462" cy="4291196"/>
          </a:xfrm>
          <a:prstGeom prst="rect">
            <a:avLst/>
          </a:prstGeom>
          <a:ln>
            <a:solidFill>
              <a:schemeClr val="bg1">
                <a:lumMod val="85000"/>
              </a:schemeClr>
            </a:solidFill>
          </a:ln>
        </p:spPr>
      </p:pic>
      <p:sp>
        <p:nvSpPr>
          <p:cNvPr id="4" name="Title 3">
            <a:extLst>
              <a:ext uri="{FF2B5EF4-FFF2-40B4-BE49-F238E27FC236}">
                <a16:creationId xmlns:a16="http://schemas.microsoft.com/office/drawing/2014/main" id="{B731BE66-509F-415C-86DD-9551F41D976E}"/>
              </a:ext>
            </a:extLst>
          </p:cNvPr>
          <p:cNvSpPr>
            <a:spLocks noGrp="1"/>
          </p:cNvSpPr>
          <p:nvPr>
            <p:ph type="title"/>
          </p:nvPr>
        </p:nvSpPr>
        <p:spPr>
          <a:xfrm>
            <a:off x="609602" y="457200"/>
            <a:ext cx="10769600" cy="990600"/>
          </a:xfrm>
        </p:spPr>
        <p:txBody>
          <a:bodyPr/>
          <a:lstStyle/>
          <a:p>
            <a:r>
              <a:rPr lang="en-US"/>
              <a:t>Access data interactively using the Import Tool</a:t>
            </a:r>
            <a:br>
              <a:rPr lang="en-US"/>
            </a:br>
            <a:endParaRPr lang="en-US"/>
          </a:p>
        </p:txBody>
      </p:sp>
      <p:sp>
        <p:nvSpPr>
          <p:cNvPr id="9" name="Content Placeholder 8">
            <a:extLst>
              <a:ext uri="{FF2B5EF4-FFF2-40B4-BE49-F238E27FC236}">
                <a16:creationId xmlns:a16="http://schemas.microsoft.com/office/drawing/2014/main" id="{B1D6BEEA-8A90-4C4B-B8F2-1D40F92E2EF5}"/>
              </a:ext>
            </a:extLst>
          </p:cNvPr>
          <p:cNvSpPr>
            <a:spLocks noGrp="1"/>
          </p:cNvSpPr>
          <p:nvPr>
            <p:ph idx="1"/>
          </p:nvPr>
        </p:nvSpPr>
        <p:spPr>
          <a:xfrm>
            <a:off x="609602" y="1600200"/>
            <a:ext cx="10769600" cy="4648200"/>
          </a:xfrm>
        </p:spPr>
        <p:txBody>
          <a:bodyPr/>
          <a:lstStyle/>
          <a:p>
            <a:r>
              <a:rPr lang="en-US"/>
              <a:t>Select data types</a:t>
            </a:r>
          </a:p>
          <a:p>
            <a:endParaRPr lang="en-US"/>
          </a:p>
          <a:p>
            <a:r>
              <a:rPr lang="en-US"/>
              <a:t>Choose what to do</a:t>
            </a:r>
            <a:br>
              <a:rPr lang="en-US"/>
            </a:br>
            <a:r>
              <a:rPr lang="en-US"/>
              <a:t>with missing data</a:t>
            </a:r>
          </a:p>
          <a:p>
            <a:endParaRPr lang="en-US"/>
          </a:p>
          <a:p>
            <a:r>
              <a:rPr lang="en-US"/>
              <a:t>Generate MATLAB code</a:t>
            </a:r>
          </a:p>
        </p:txBody>
      </p:sp>
    </p:spTree>
    <p:extLst>
      <p:ext uri="{BB962C8B-B14F-4D97-AF65-F5344CB8AC3E}">
        <p14:creationId xmlns:p14="http://schemas.microsoft.com/office/powerpoint/2010/main" val="379176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D6808F7-B25A-4CFC-8C7C-5572E7932C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1360" y="611049"/>
            <a:ext cx="1068589" cy="256032"/>
          </a:xfrm>
          <a:prstGeom prst="rect">
            <a:avLst/>
          </a:prstGeom>
        </p:spPr>
      </p:pic>
      <p:sp>
        <p:nvSpPr>
          <p:cNvPr id="2" name="Title 1">
            <a:extLst>
              <a:ext uri="{FF2B5EF4-FFF2-40B4-BE49-F238E27FC236}">
                <a16:creationId xmlns:a16="http://schemas.microsoft.com/office/drawing/2014/main" id="{1ACA8C15-472D-4CDC-854E-F73BAB19FA94}"/>
              </a:ext>
            </a:extLst>
          </p:cNvPr>
          <p:cNvSpPr>
            <a:spLocks noGrp="1"/>
          </p:cNvSpPr>
          <p:nvPr>
            <p:ph type="title"/>
          </p:nvPr>
        </p:nvSpPr>
        <p:spPr/>
        <p:txBody>
          <a:bodyPr/>
          <a:lstStyle/>
          <a:p>
            <a:r>
              <a:rPr lang="en-US"/>
              <a:t>Organize, manage, and share your code with MATLAB projects</a:t>
            </a:r>
          </a:p>
        </p:txBody>
      </p:sp>
      <p:sp>
        <p:nvSpPr>
          <p:cNvPr id="3" name="Content Placeholder 2">
            <a:extLst>
              <a:ext uri="{FF2B5EF4-FFF2-40B4-BE49-F238E27FC236}">
                <a16:creationId xmlns:a16="http://schemas.microsoft.com/office/drawing/2014/main" id="{D3E6BAC4-0215-426B-917A-9156492A85EE}"/>
              </a:ext>
            </a:extLst>
          </p:cNvPr>
          <p:cNvSpPr>
            <a:spLocks noGrp="1"/>
          </p:cNvSpPr>
          <p:nvPr>
            <p:ph idx="1"/>
          </p:nvPr>
        </p:nvSpPr>
        <p:spPr/>
        <p:txBody>
          <a:bodyPr/>
          <a:lstStyle/>
          <a:p>
            <a:r>
              <a:rPr lang="en-US"/>
              <a:t>Configure your environment</a:t>
            </a:r>
          </a:p>
          <a:p>
            <a:endParaRPr lang="en-US"/>
          </a:p>
          <a:p>
            <a:r>
              <a:rPr lang="en-US"/>
              <a:t>Analyze dependencies</a:t>
            </a:r>
          </a:p>
          <a:p>
            <a:endParaRPr lang="en-US"/>
          </a:p>
          <a:p>
            <a:r>
              <a:rPr lang="en-US"/>
              <a:t>Track and control changes</a:t>
            </a:r>
          </a:p>
          <a:p>
            <a:endParaRPr lang="en-US"/>
          </a:p>
          <a:p>
            <a:r>
              <a:rPr lang="en-US"/>
              <a:t>Package and share projects</a:t>
            </a:r>
          </a:p>
        </p:txBody>
      </p:sp>
      <p:grpSp>
        <p:nvGrpSpPr>
          <p:cNvPr id="11" name="Group 10">
            <a:extLst>
              <a:ext uri="{FF2B5EF4-FFF2-40B4-BE49-F238E27FC236}">
                <a16:creationId xmlns:a16="http://schemas.microsoft.com/office/drawing/2014/main" id="{E925F17E-FC77-42E3-B73B-19DBDAF7C734}"/>
              </a:ext>
            </a:extLst>
          </p:cNvPr>
          <p:cNvGrpSpPr/>
          <p:nvPr/>
        </p:nvGrpSpPr>
        <p:grpSpPr>
          <a:xfrm>
            <a:off x="5334000" y="1600200"/>
            <a:ext cx="6422690" cy="4402282"/>
            <a:chOff x="5181600" y="1617518"/>
            <a:chExt cx="6735991" cy="4617027"/>
          </a:xfrm>
        </p:grpSpPr>
        <p:pic>
          <p:nvPicPr>
            <p:cNvPr id="8" name="Picture 7">
              <a:extLst>
                <a:ext uri="{FF2B5EF4-FFF2-40B4-BE49-F238E27FC236}">
                  <a16:creationId xmlns:a16="http://schemas.microsoft.com/office/drawing/2014/main" id="{79124639-054F-4F0F-9026-B972F212A300}"/>
                </a:ext>
              </a:extLst>
            </p:cNvPr>
            <p:cNvPicPr>
              <a:picLocks noChangeAspect="1"/>
            </p:cNvPicPr>
            <p:nvPr/>
          </p:nvPicPr>
          <p:blipFill rotWithShape="1">
            <a:blip r:embed="rId4"/>
            <a:srcRect l="17159" t="6948" r="29821" b="29155"/>
            <a:stretch/>
          </p:blipFill>
          <p:spPr>
            <a:xfrm>
              <a:off x="5181600" y="1617518"/>
              <a:ext cx="6735991" cy="4617027"/>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B6695E7D-5CD5-473B-95A4-E96AFBD0A777}"/>
                </a:ext>
              </a:extLst>
            </p:cNvPr>
            <p:cNvPicPr>
              <a:picLocks noChangeAspect="1"/>
            </p:cNvPicPr>
            <p:nvPr/>
          </p:nvPicPr>
          <p:blipFill>
            <a:blip r:embed="rId5"/>
            <a:stretch>
              <a:fillRect/>
            </a:stretch>
          </p:blipFill>
          <p:spPr>
            <a:xfrm>
              <a:off x="5219743" y="5562600"/>
              <a:ext cx="140451" cy="285714"/>
            </a:xfrm>
            <a:prstGeom prst="rect">
              <a:avLst/>
            </a:prstGeom>
          </p:spPr>
        </p:pic>
      </p:grpSp>
      <p:sp>
        <p:nvSpPr>
          <p:cNvPr id="10" name="TextBox 9">
            <a:extLst>
              <a:ext uri="{FF2B5EF4-FFF2-40B4-BE49-F238E27FC236}">
                <a16:creationId xmlns:a16="http://schemas.microsoft.com/office/drawing/2014/main" id="{927BFEC3-1E87-45F2-BB53-5C1E2FAA4072}"/>
              </a:ext>
            </a:extLst>
          </p:cNvPr>
          <p:cNvSpPr txBox="1"/>
          <p:nvPr/>
        </p:nvSpPr>
        <p:spPr>
          <a:xfrm>
            <a:off x="137160" y="6457822"/>
            <a:ext cx="3157852" cy="276999"/>
          </a:xfrm>
          <a:prstGeom prst="rect">
            <a:avLst/>
          </a:prstGeom>
          <a:noFill/>
        </p:spPr>
        <p:txBody>
          <a:bodyPr wrap="none" rtlCol="0">
            <a:spAutoFit/>
          </a:bodyPr>
          <a:lstStyle/>
          <a:p>
            <a:r>
              <a:rPr lang="en-US" sz="1200" b="1">
                <a:solidFill>
                  <a:schemeClr val="bg1">
                    <a:lumMod val="75000"/>
                  </a:schemeClr>
                </a:solidFill>
                <a:latin typeface="Calibri" panose="020F0502020204030204" pitchFamily="34" charset="0"/>
                <a:cs typeface="Calibri" panose="020F0502020204030204" pitchFamily="34" charset="0"/>
              </a:rPr>
              <a:t>Write &amp; Execute  &gt;&gt;  </a:t>
            </a:r>
            <a:r>
              <a:rPr lang="en-US" sz="1200" b="1">
                <a:solidFill>
                  <a:schemeClr val="tx2"/>
                </a:solidFill>
                <a:latin typeface="Calibri" panose="020F0502020204030204" pitchFamily="34" charset="0"/>
                <a:cs typeface="Calibri" panose="020F0502020204030204" pitchFamily="34" charset="0"/>
              </a:rPr>
              <a:t>Organize</a:t>
            </a:r>
            <a:r>
              <a:rPr lang="en-US" sz="1200" b="1">
                <a:solidFill>
                  <a:schemeClr val="bg1">
                    <a:lumMod val="75000"/>
                  </a:schemeClr>
                </a:solidFill>
                <a:latin typeface="Calibri" panose="020F0502020204030204" pitchFamily="34" charset="0"/>
                <a:cs typeface="Calibri" panose="020F0502020204030204" pitchFamily="34" charset="0"/>
              </a:rPr>
              <a:t>  &gt;&gt;  Test &amp; Share</a:t>
            </a:r>
          </a:p>
        </p:txBody>
      </p:sp>
    </p:spTree>
    <p:extLst>
      <p:ext uri="{BB962C8B-B14F-4D97-AF65-F5344CB8AC3E}">
        <p14:creationId xmlns:p14="http://schemas.microsoft.com/office/powerpoint/2010/main" val="376077547"/>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1" id="{0FD4FE16-3090-44A2-8363-C1FD2CAAFA18}" vid="{13A68687-34C5-49C2-9A09-1ADAC70C677D}"/>
    </a:ext>
  </a:extLst>
</a:theme>
</file>

<file path=ppt/theme/theme2.xml><?xml version="1.0" encoding="utf-8"?>
<a:theme xmlns:a="http://schemas.openxmlformats.org/drawingml/2006/main" name="MW_Confidential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ichelle's Content-Centric Template" id="{CC52D860-86D5-465B-8CEF-6C5EFEB9C094}" vid="{92B4FBB9-3631-477A-BB54-D15CEE1608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7c50fe4-4c86-4d33-a0d3-ad29cfb7378a"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F89D268F13AAB34499CBF5EF18909477" ma:contentTypeVersion="14" ma:contentTypeDescription="Create a new document." ma:contentTypeScope="" ma:versionID="729e401ee681c128579b7bb0938ca36f">
  <xsd:schema xmlns:xsd="http://www.w3.org/2001/XMLSchema" xmlns:xs="http://www.w3.org/2001/XMLSchema" xmlns:p="http://schemas.microsoft.com/office/2006/metadata/properties" xmlns:ns2="5c85acdc-a394-4ae0-8c72-fb4a95b3d573" targetNamespace="http://schemas.microsoft.com/office/2006/metadata/properties" ma:root="true" ma:fieldsID="55e2521e7df4d5c11309cefaa7c01562" ns2:_="">
    <xsd:import namespace="5c85acdc-a394-4ae0-8c72-fb4a95b3d573"/>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85acdc-a394-4ae0-8c72-fb4a95b3d57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5c85acdc-a394-4ae0-8c72-fb4a95b3d573">FV3TYEPWNNQC-297-1113</_dlc_DocId>
    <_dlc_DocIdUrl xmlns="5c85acdc-a394-4ae0-8c72-fb4a95b3d573">
      <Url>https://sharepoint.mathworks.com/marketing/product/ltc/matlab/content/NewRelease/_layouts/15/DocIdRedir.aspx?ID=FV3TYEPWNNQC-297-1113</Url>
      <Description>FV3TYEPWNNQC-297-1113</Description>
    </_dlc_DocIdUrl>
  </documentManagement>
</p:properties>
</file>

<file path=customXml/itemProps1.xml><?xml version="1.0" encoding="utf-8"?>
<ds:datastoreItem xmlns:ds="http://schemas.openxmlformats.org/officeDocument/2006/customXml" ds:itemID="{4FF1ACF2-60AD-4AD8-B0B4-EA57B7882708}">
  <ds:schemaRefs>
    <ds:schemaRef ds:uri="http://schemas.microsoft.com/sharepoint/events"/>
  </ds:schemaRefs>
</ds:datastoreItem>
</file>

<file path=customXml/itemProps2.xml><?xml version="1.0" encoding="utf-8"?>
<ds:datastoreItem xmlns:ds="http://schemas.openxmlformats.org/officeDocument/2006/customXml" ds:itemID="{8B572B5B-4489-4F10-97D1-756CBA48BB49}">
  <ds:schemaRefs>
    <ds:schemaRef ds:uri="Microsoft.SharePoint.Taxonomy.ContentTypeSync"/>
  </ds:schemaRefs>
</ds:datastoreItem>
</file>

<file path=customXml/itemProps3.xml><?xml version="1.0" encoding="utf-8"?>
<ds:datastoreItem xmlns:ds="http://schemas.openxmlformats.org/officeDocument/2006/customXml" ds:itemID="{4F733F3C-939F-4AD1-B552-2F5B440267E6}">
  <ds:schemaRefs>
    <ds:schemaRef ds:uri="http://schemas.microsoft.com/sharepoint/v3/contenttype/forms"/>
  </ds:schemaRefs>
</ds:datastoreItem>
</file>

<file path=customXml/itemProps4.xml><?xml version="1.0" encoding="utf-8"?>
<ds:datastoreItem xmlns:ds="http://schemas.openxmlformats.org/officeDocument/2006/customXml" ds:itemID="{92021C90-AF46-4068-9782-3B75F3A2D3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85acdc-a394-4ae0-8c72-fb4a95b3d5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BBAB601C-C115-4A3E-AA3E-3616D8623574}">
  <ds:schemaRefs>
    <ds:schemaRef ds:uri="5c85acdc-a394-4ae0-8c72-fb4a95b3d573"/>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10781</TotalTime>
  <Words>2663</Words>
  <Application>Microsoft Office PowerPoint</Application>
  <PresentationFormat>Widescreen</PresentationFormat>
  <Paragraphs>337</Paragraphs>
  <Slides>21</Slides>
  <Notes>16</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vt:lpstr>
      <vt:lpstr>Courier New</vt:lpstr>
      <vt:lpstr>Times</vt:lpstr>
      <vt:lpstr>Wingdings</vt:lpstr>
      <vt:lpstr>MW_Public_widescreen</vt:lpstr>
      <vt:lpstr>MW_Confidential_widescreen</vt:lpstr>
      <vt:lpstr>Flight Data Analysis Workshop  with MATLAB                </vt:lpstr>
      <vt:lpstr>Take Advantage of RTX’s Enterprise License:</vt:lpstr>
      <vt:lpstr>Visit Your RTX User Community Resources Site</vt:lpstr>
      <vt:lpstr>Flight Data Analysis Workshop  with MATLAB                </vt:lpstr>
      <vt:lpstr>Agenda</vt:lpstr>
      <vt:lpstr>Technical Computing Workflow</vt:lpstr>
      <vt:lpstr>Demo: Quadcopter IMU Flight Data Analysis Introduction to Data Analysis with MATLAB </vt:lpstr>
      <vt:lpstr>Access data interactively using the Import Tool </vt:lpstr>
      <vt:lpstr>Organize, manage, and share your code with MATLAB projects</vt:lpstr>
      <vt:lpstr>Create scripts that combine code, output, and formatted text in an executable notebook</vt:lpstr>
      <vt:lpstr>Document as you go – your script is your report</vt:lpstr>
      <vt:lpstr>Sharing Results from MATLAB </vt:lpstr>
      <vt:lpstr>Using MATLAB with Other Languages</vt:lpstr>
      <vt:lpstr>Demo Summary  </vt:lpstr>
      <vt:lpstr>There’s much more available than we can cover today Build your own custom release notes</vt:lpstr>
      <vt:lpstr>MATLAB Central Community</vt:lpstr>
      <vt:lpstr>MathWorks Engineering Support</vt:lpstr>
      <vt:lpstr>Training: MATLAB Fundamentals</vt:lpstr>
      <vt:lpstr>Get Started for Free with Onramp Courses</vt:lpstr>
      <vt:lpstr>PowerPoint Presentation</vt:lpstr>
      <vt:lpstr>Wrap-Up</vt:lpstr>
    </vt:vector>
  </TitlesOfParts>
  <Company>MathWorks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R2016b_Whats New in MATLAB and Simulink</dc:title>
  <dc:creator>Patrice Bache</dc:creator>
  <cp:keywords>Version 15.2</cp:keywords>
  <cp:lastModifiedBy>Timothy Kyung</cp:lastModifiedBy>
  <cp:revision>942</cp:revision>
  <dcterms:created xsi:type="dcterms:W3CDTF">2015-10-07T18:49:03Z</dcterms:created>
  <dcterms:modified xsi:type="dcterms:W3CDTF">2023-09-29T15:50:10Z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0x010100F89D268F13AAB34499CBF5EF18909477</vt:lpwstr>
  </property>
  <property fmtid="{D5CDD505-2E9C-101B-9397-08002B2CF9AE}" pid="4" name="_dlc_DocIdItemGuid">
    <vt:lpwstr>ba892ad4-3fb4-4e8a-8c58-a30bdac483e3</vt:lpwstr>
  </property>
</Properties>
</file>